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1338" r:id="rId2"/>
    <p:sldId id="1346" r:id="rId3"/>
    <p:sldId id="1342" r:id="rId4"/>
    <p:sldId id="1341" r:id="rId5"/>
    <p:sldId id="1336" r:id="rId6"/>
    <p:sldId id="1344" r:id="rId7"/>
    <p:sldId id="1343" r:id="rId8"/>
    <p:sldId id="1345" r:id="rId9"/>
    <p:sldId id="1349" r:id="rId10"/>
    <p:sldId id="1340" r:id="rId11"/>
    <p:sldId id="1347" r:id="rId12"/>
    <p:sldId id="134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660"/>
  </p:normalViewPr>
  <p:slideViewPr>
    <p:cSldViewPr snapToGrid="0">
      <p:cViewPr varScale="1">
        <p:scale>
          <a:sx n="62" d="100"/>
          <a:sy n="62" d="100"/>
        </p:scale>
        <p:origin x="50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dirty="0"/>
              <a:t>Enrollees 19.5% Increase </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strRef>
              <c:f>Sheet1!$B$2</c:f>
              <c:strCache>
                <c:ptCount val="1"/>
                <c:pt idx="0">
                  <c:v>Enrollees </c:v>
                </c:pt>
              </c:strCache>
            </c:strRef>
          </c:tx>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Sheet1!$A$3:$A$7</c:f>
              <c:strCache>
                <c:ptCount val="5"/>
                <c:pt idx="0">
                  <c:v>FY19-EOY</c:v>
                </c:pt>
                <c:pt idx="1">
                  <c:v>FY20-EOY</c:v>
                </c:pt>
                <c:pt idx="2">
                  <c:v>FY21-EOY</c:v>
                </c:pt>
                <c:pt idx="3">
                  <c:v>FY22-EOY</c:v>
                </c:pt>
                <c:pt idx="4">
                  <c:v>FY23-JUL</c:v>
                </c:pt>
              </c:strCache>
            </c:strRef>
          </c:cat>
          <c:val>
            <c:numRef>
              <c:f>Sheet1!$B$3:$B$7</c:f>
              <c:numCache>
                <c:formatCode>#,##0</c:formatCode>
                <c:ptCount val="5"/>
                <c:pt idx="0">
                  <c:v>65768</c:v>
                </c:pt>
                <c:pt idx="1">
                  <c:v>68254</c:v>
                </c:pt>
                <c:pt idx="2">
                  <c:v>72146</c:v>
                </c:pt>
                <c:pt idx="3">
                  <c:v>75518</c:v>
                </c:pt>
                <c:pt idx="4">
                  <c:v>78636</c:v>
                </c:pt>
              </c:numCache>
            </c:numRef>
          </c:val>
          <c:extLst>
            <c:ext xmlns:c16="http://schemas.microsoft.com/office/drawing/2014/chart" uri="{C3380CC4-5D6E-409C-BE32-E72D297353CC}">
              <c16:uniqueId val="{00000000-CC92-4969-A31B-8FFA45A1B72E}"/>
            </c:ext>
          </c:extLst>
        </c:ser>
        <c:dLbls>
          <c:dLblPos val="inEnd"/>
          <c:showLegendKey val="0"/>
          <c:showVal val="1"/>
          <c:showCatName val="0"/>
          <c:showSerName val="0"/>
          <c:showPercent val="0"/>
          <c:showBubbleSize val="0"/>
        </c:dLbls>
        <c:gapWidth val="41"/>
        <c:axId val="740748024"/>
        <c:axId val="740745144"/>
      </c:barChart>
      <c:catAx>
        <c:axId val="7407480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n-US"/>
          </a:p>
        </c:txPr>
        <c:crossAx val="740745144"/>
        <c:crosses val="autoZero"/>
        <c:auto val="1"/>
        <c:lblAlgn val="ctr"/>
        <c:lblOffset val="100"/>
        <c:noMultiLvlLbl val="0"/>
      </c:catAx>
      <c:valAx>
        <c:axId val="740745144"/>
        <c:scaling>
          <c:orientation val="minMax"/>
        </c:scaling>
        <c:delete val="1"/>
        <c:axPos val="l"/>
        <c:numFmt formatCode="#,##0" sourceLinked="1"/>
        <c:majorTickMark val="none"/>
        <c:minorTickMark val="none"/>
        <c:tickLblPos val="nextTo"/>
        <c:crossAx val="740748024"/>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Sheet1!$O$14</c:f>
              <c:strCache>
                <c:ptCount val="1"/>
                <c:pt idx="0">
                  <c:v>Enrollees by Healthcare System</c:v>
                </c:pt>
              </c:strCache>
            </c:strRef>
          </c:tx>
          <c:spPr>
            <a:gradFill rotWithShape="1">
              <a:gsLst>
                <a:gs pos="0">
                  <a:schemeClr val="accent2">
                    <a:shade val="65000"/>
                    <a:tint val="100000"/>
                    <a:shade val="100000"/>
                    <a:satMod val="130000"/>
                  </a:schemeClr>
                </a:gs>
                <a:gs pos="100000">
                  <a:schemeClr val="accent2">
                    <a:shade val="65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9.486098362113931E-4"/>
                  <c:y val="-0.420353181706048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1B-456C-871A-482FBAD03BFA}"/>
                </c:ext>
              </c:extLst>
            </c:dLbl>
            <c:dLbl>
              <c:idx val="1"/>
              <c:layout>
                <c:manualLayout>
                  <c:x val="-8.3333601052887965E-3"/>
                  <c:y val="-0.277268797735610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1B-456C-871A-482FBAD03BFA}"/>
                </c:ext>
              </c:extLst>
            </c:dLbl>
            <c:dLbl>
              <c:idx val="2"/>
              <c:layout>
                <c:manualLayout>
                  <c:x val="-5.5555555555556061E-3"/>
                  <c:y val="-0.236111111111111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1B-456C-871A-482FBAD03BFA}"/>
                </c:ext>
              </c:extLst>
            </c:dLbl>
            <c:dLbl>
              <c:idx val="3"/>
              <c:layout>
                <c:manualLayout>
                  <c:x val="-1.0185067526415994E-16"/>
                  <c:y val="-0.180555555555555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1B-456C-871A-482FBAD03BFA}"/>
                </c:ext>
              </c:extLst>
            </c:dLbl>
            <c:dLbl>
              <c:idx val="4"/>
              <c:layout>
                <c:manualLayout>
                  <c:x val="-1.0185067526415994E-16"/>
                  <c:y val="-0.1296296296296296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61B-456C-871A-482FBAD03BF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Sheet1!$O$15:$O$19</c:f>
              <c:numCache>
                <c:formatCode>#,##0</c:formatCode>
                <c:ptCount val="5"/>
                <c:pt idx="0">
                  <c:v>14975</c:v>
                </c:pt>
                <c:pt idx="1">
                  <c:v>6882</c:v>
                </c:pt>
                <c:pt idx="2">
                  <c:v>5314</c:v>
                </c:pt>
                <c:pt idx="3">
                  <c:v>5664</c:v>
                </c:pt>
                <c:pt idx="4">
                  <c:v>2828</c:v>
                </c:pt>
              </c:numCache>
            </c:numRef>
          </c:val>
          <c:extLst>
            <c:ext xmlns:c16="http://schemas.microsoft.com/office/drawing/2014/chart" uri="{C3380CC4-5D6E-409C-BE32-E72D297353CC}">
              <c16:uniqueId val="{00000007-061B-456C-871A-482FBAD03BFA}"/>
            </c:ext>
          </c:extLst>
        </c:ser>
        <c:ser>
          <c:idx val="1"/>
          <c:order val="1"/>
          <c:tx>
            <c:strRef>
              <c:f>Sheet1!$P$14</c:f>
              <c:strCache>
                <c:ptCount val="1"/>
                <c:pt idx="0">
                  <c:v> Facility </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val>
            <c:numRef>
              <c:f>Sheet1!$P$15:$P$19</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8-061B-456C-871A-482FBAD03BFA}"/>
            </c:ext>
          </c:extLst>
        </c:ser>
        <c:dLbls>
          <c:showLegendKey val="0"/>
          <c:showVal val="0"/>
          <c:showCatName val="0"/>
          <c:showSerName val="0"/>
          <c:showPercent val="0"/>
          <c:showBubbleSize val="0"/>
        </c:dLbls>
        <c:gapWidth val="150"/>
        <c:overlap val="100"/>
        <c:axId val="815360848"/>
        <c:axId val="815351848"/>
        <c:extLst>
          <c:ext xmlns:c15="http://schemas.microsoft.com/office/drawing/2012/chart" uri="{02D57815-91ED-43cb-92C2-25804820EDAC}">
            <c15:filteredBarSeries>
              <c15:ser>
                <c:idx val="2"/>
                <c:order val="2"/>
                <c:tx>
                  <c:strRef>
                    <c:extLst>
                      <c:ext uri="{02D57815-91ED-43cb-92C2-25804820EDAC}">
                        <c15:formulaRef>
                          <c15:sqref>Sheet1!$Q$14</c15:sqref>
                        </c15:formulaRef>
                      </c:ext>
                    </c:extLst>
                    <c:strCache>
                      <c:ptCount val="1"/>
                    </c:strCache>
                  </c:strRef>
                </c:tx>
                <c:spPr>
                  <a:gradFill rotWithShape="1">
                    <a:gsLst>
                      <a:gs pos="0">
                        <a:schemeClr val="accent2">
                          <a:tint val="65000"/>
                          <a:tint val="100000"/>
                          <a:shade val="100000"/>
                          <a:satMod val="130000"/>
                        </a:schemeClr>
                      </a:gs>
                      <a:gs pos="100000">
                        <a:schemeClr val="accent2">
                          <a:tint val="65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val>
                  <c:numRef>
                    <c:extLst>
                      <c:ext uri="{02D57815-91ED-43cb-92C2-25804820EDAC}">
                        <c15:formulaRef>
                          <c15:sqref>Sheet1!$Q$15:$Q$19</c15:sqref>
                        </c15:formulaRef>
                      </c:ext>
                    </c:extLst>
                    <c:numCache>
                      <c:formatCode>General</c:formatCode>
                      <c:ptCount val="5"/>
                    </c:numCache>
                  </c:numRef>
                </c:val>
                <c:extLst>
                  <c:ext xmlns:c16="http://schemas.microsoft.com/office/drawing/2014/chart" uri="{C3380CC4-5D6E-409C-BE32-E72D297353CC}">
                    <c16:uniqueId val="{00000009-061B-456C-871A-482FBAD03BFA}"/>
                  </c:ext>
                </c:extLst>
              </c15:ser>
            </c15:filteredBarSeries>
          </c:ext>
        </c:extLst>
      </c:barChart>
      <c:catAx>
        <c:axId val="815360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5351848"/>
        <c:crosses val="autoZero"/>
        <c:auto val="1"/>
        <c:lblAlgn val="ctr"/>
        <c:lblOffset val="100"/>
        <c:noMultiLvlLbl val="0"/>
      </c:catAx>
      <c:valAx>
        <c:axId val="815351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5360848"/>
        <c:crosses val="autoZero"/>
        <c:crossBetween val="between"/>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image" Target="../media/image9.jpeg"/><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image" Target="../media/image16.jpeg"/><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image" Target="../media/image9.jpeg"/><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image" Target="../media/image16.jpeg"/><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43D0FE-3A28-4B2E-83ED-93AE5F37CEA6}" type="doc">
      <dgm:prSet loTypeId="urn:microsoft.com/office/officeart/2005/8/layout/vList3" loCatId="list" qsTypeId="urn:microsoft.com/office/officeart/2005/8/quickstyle/simple3" qsCatId="simple" csTypeId="urn:microsoft.com/office/officeart/2005/8/colors/accent0_3" csCatId="mainScheme" phldr="1"/>
      <dgm:spPr/>
      <dgm:t>
        <a:bodyPr/>
        <a:lstStyle/>
        <a:p>
          <a:endParaRPr lang="en-US"/>
        </a:p>
      </dgm:t>
    </dgm:pt>
    <dgm:pt modelId="{D3B8E8CD-60D6-417D-AEFC-A4A200DE24CA}">
      <dgm:prSet phldrT="[Text]" custT="1"/>
      <dgm:spPr/>
      <dgm:t>
        <a:bodyPr/>
        <a:lstStyle/>
        <a:p>
          <a:r>
            <a:rPr lang="en-US" sz="1800"/>
            <a:t>Women Only Groups</a:t>
          </a:r>
        </a:p>
      </dgm:t>
    </dgm:pt>
    <dgm:pt modelId="{2A5B1F14-4BAE-4D65-B397-8563FBBFD66B}" type="parTrans" cxnId="{D917C7F5-8FB9-434B-89F4-01027363DB61}">
      <dgm:prSet/>
      <dgm:spPr/>
      <dgm:t>
        <a:bodyPr/>
        <a:lstStyle/>
        <a:p>
          <a:endParaRPr lang="en-US" sz="7200"/>
        </a:p>
      </dgm:t>
    </dgm:pt>
    <dgm:pt modelId="{D2FFBEEF-A2D7-4FE2-BF7A-8780D5D80B32}" type="sibTrans" cxnId="{D917C7F5-8FB9-434B-89F4-01027363DB61}">
      <dgm:prSet/>
      <dgm:spPr/>
      <dgm:t>
        <a:bodyPr/>
        <a:lstStyle/>
        <a:p>
          <a:endParaRPr lang="en-US" sz="7200"/>
        </a:p>
      </dgm:t>
    </dgm:pt>
    <dgm:pt modelId="{558B66B2-897A-443B-BD2C-BECF6745C3F2}">
      <dgm:prSet phldrT="[Text]" custT="1"/>
      <dgm:spPr/>
      <dgm:t>
        <a:bodyPr/>
        <a:lstStyle/>
        <a:p>
          <a:r>
            <a:rPr lang="en-US" sz="1800"/>
            <a:t>Birth Control &amp; Plan B</a:t>
          </a:r>
        </a:p>
      </dgm:t>
    </dgm:pt>
    <dgm:pt modelId="{F3B83400-7629-4736-A0F7-2BD87441F2E7}" type="parTrans" cxnId="{F4857BF2-5715-433C-B520-6117B88C2426}">
      <dgm:prSet/>
      <dgm:spPr/>
      <dgm:t>
        <a:bodyPr/>
        <a:lstStyle/>
        <a:p>
          <a:endParaRPr lang="en-US" sz="7200"/>
        </a:p>
      </dgm:t>
    </dgm:pt>
    <dgm:pt modelId="{57A3AC6F-87EB-4B41-B7CB-D4235BA6F260}" type="sibTrans" cxnId="{F4857BF2-5715-433C-B520-6117B88C2426}">
      <dgm:prSet/>
      <dgm:spPr/>
      <dgm:t>
        <a:bodyPr/>
        <a:lstStyle/>
        <a:p>
          <a:endParaRPr lang="en-US" sz="7200"/>
        </a:p>
      </dgm:t>
    </dgm:pt>
    <dgm:pt modelId="{C14C64C9-2176-46D5-881C-F8C541E41DEE}">
      <dgm:prSet phldrT="[Text]" custT="1"/>
      <dgm:spPr/>
      <dgm:t>
        <a:bodyPr/>
        <a:lstStyle/>
        <a:p>
          <a:r>
            <a:rPr lang="en-US" sz="1800"/>
            <a:t>Osteoporosis Counseling</a:t>
          </a:r>
        </a:p>
      </dgm:t>
    </dgm:pt>
    <dgm:pt modelId="{E92078B8-0830-4692-A0A0-A6372EB1A4D5}" type="parTrans" cxnId="{6DDE5790-5446-4379-AC03-3EACDD568F56}">
      <dgm:prSet/>
      <dgm:spPr/>
      <dgm:t>
        <a:bodyPr/>
        <a:lstStyle/>
        <a:p>
          <a:endParaRPr lang="en-US" sz="7200"/>
        </a:p>
      </dgm:t>
    </dgm:pt>
    <dgm:pt modelId="{C208AA17-95C1-4B97-A805-508037E97509}" type="sibTrans" cxnId="{6DDE5790-5446-4379-AC03-3EACDD568F56}">
      <dgm:prSet/>
      <dgm:spPr/>
      <dgm:t>
        <a:bodyPr/>
        <a:lstStyle/>
        <a:p>
          <a:endParaRPr lang="en-US" sz="7200"/>
        </a:p>
      </dgm:t>
    </dgm:pt>
    <dgm:pt modelId="{FF020AAE-F976-41BC-9191-CE163A2E7FE4}">
      <dgm:prSet custT="1"/>
      <dgm:spPr/>
      <dgm:t>
        <a:bodyPr/>
        <a:lstStyle/>
        <a:p>
          <a:r>
            <a:rPr lang="en-US" sz="1800" dirty="0"/>
            <a:t>Weight Loss/Nutrition/Fitness</a:t>
          </a:r>
        </a:p>
      </dgm:t>
    </dgm:pt>
    <dgm:pt modelId="{02E0A7C7-2F45-4C9F-94F9-5427B5660D41}" type="parTrans" cxnId="{34FE12A7-7494-485D-9EC9-A32C79700694}">
      <dgm:prSet/>
      <dgm:spPr/>
      <dgm:t>
        <a:bodyPr/>
        <a:lstStyle/>
        <a:p>
          <a:endParaRPr lang="en-US" sz="7200"/>
        </a:p>
      </dgm:t>
    </dgm:pt>
    <dgm:pt modelId="{840EC9FC-0023-43C9-87DF-7D08A29BB352}" type="sibTrans" cxnId="{34FE12A7-7494-485D-9EC9-A32C79700694}">
      <dgm:prSet/>
      <dgm:spPr/>
      <dgm:t>
        <a:bodyPr/>
        <a:lstStyle/>
        <a:p>
          <a:endParaRPr lang="en-US" sz="7200"/>
        </a:p>
      </dgm:t>
    </dgm:pt>
    <dgm:pt modelId="{ED897157-ACB6-46BA-867F-1F2B26F12DE6}">
      <dgm:prSet phldrT="[Text]" custT="1"/>
      <dgm:spPr/>
      <dgm:t>
        <a:bodyPr/>
        <a:lstStyle/>
        <a:p>
          <a:r>
            <a:rPr lang="en-US" sz="1800" dirty="0"/>
            <a:t>Maternity Care Coordination</a:t>
          </a:r>
        </a:p>
      </dgm:t>
    </dgm:pt>
    <dgm:pt modelId="{77498D83-04E6-476D-848A-715A1E9D4A75}" type="parTrans" cxnId="{5F7AFEFF-5407-4ECF-9110-5489A38AFFDE}">
      <dgm:prSet/>
      <dgm:spPr/>
      <dgm:t>
        <a:bodyPr/>
        <a:lstStyle/>
        <a:p>
          <a:endParaRPr lang="en-US" sz="3200"/>
        </a:p>
      </dgm:t>
    </dgm:pt>
    <dgm:pt modelId="{9E0D390F-0351-4067-BF8E-7CE0AF5FF0DA}" type="sibTrans" cxnId="{5F7AFEFF-5407-4ECF-9110-5489A38AFFDE}">
      <dgm:prSet/>
      <dgm:spPr/>
      <dgm:t>
        <a:bodyPr/>
        <a:lstStyle/>
        <a:p>
          <a:endParaRPr lang="en-US" sz="3200"/>
        </a:p>
      </dgm:t>
    </dgm:pt>
    <dgm:pt modelId="{97838272-97F4-43A5-BBD4-C416C20B6FD6}">
      <dgm:prSet phldrT="[Text]" custT="1"/>
      <dgm:spPr/>
      <dgm:t>
        <a:bodyPr/>
        <a:lstStyle/>
        <a:p>
          <a:r>
            <a:rPr lang="en-US" sz="1800"/>
            <a:t>GYN Care</a:t>
          </a:r>
        </a:p>
      </dgm:t>
    </dgm:pt>
    <dgm:pt modelId="{99954536-8808-428E-A245-CBB987269F1B}" type="parTrans" cxnId="{3C909872-A30B-46ED-9E06-AE860400B936}">
      <dgm:prSet/>
      <dgm:spPr/>
      <dgm:t>
        <a:bodyPr/>
        <a:lstStyle/>
        <a:p>
          <a:endParaRPr lang="en-US" sz="3200"/>
        </a:p>
      </dgm:t>
    </dgm:pt>
    <dgm:pt modelId="{9839B755-60BF-4F2C-B772-9793C3664A2A}" type="sibTrans" cxnId="{3C909872-A30B-46ED-9E06-AE860400B936}">
      <dgm:prSet/>
      <dgm:spPr/>
      <dgm:t>
        <a:bodyPr/>
        <a:lstStyle/>
        <a:p>
          <a:endParaRPr lang="en-US" sz="3200"/>
        </a:p>
      </dgm:t>
    </dgm:pt>
    <dgm:pt modelId="{9748D03B-999D-4908-A4AC-E8AD04054C70}">
      <dgm:prSet phldrT="[Text]" custT="1"/>
      <dgm:spPr/>
      <dgm:t>
        <a:bodyPr/>
        <a:lstStyle/>
        <a:p>
          <a:r>
            <a:rPr lang="en-US" sz="1800"/>
            <a:t>Mammography</a:t>
          </a:r>
        </a:p>
      </dgm:t>
    </dgm:pt>
    <dgm:pt modelId="{44761288-8313-495C-9098-5FDE4B2D944D}" type="parTrans" cxnId="{B7BEA7A8-15E9-45A6-8695-A8F5AB7D1F49}">
      <dgm:prSet/>
      <dgm:spPr/>
      <dgm:t>
        <a:bodyPr/>
        <a:lstStyle/>
        <a:p>
          <a:endParaRPr lang="en-US" sz="3200"/>
        </a:p>
      </dgm:t>
    </dgm:pt>
    <dgm:pt modelId="{82F21D83-502D-473D-9DBE-FE91E6B8B364}" type="sibTrans" cxnId="{B7BEA7A8-15E9-45A6-8695-A8F5AB7D1F49}">
      <dgm:prSet/>
      <dgm:spPr/>
      <dgm:t>
        <a:bodyPr/>
        <a:lstStyle/>
        <a:p>
          <a:endParaRPr lang="en-US" sz="3200"/>
        </a:p>
      </dgm:t>
    </dgm:pt>
    <dgm:pt modelId="{F40BA2BD-EC25-49ED-BC31-EE568C85D549}" type="pres">
      <dgm:prSet presAssocID="{3B43D0FE-3A28-4B2E-83ED-93AE5F37CEA6}" presName="linearFlow" presStyleCnt="0">
        <dgm:presLayoutVars>
          <dgm:dir/>
          <dgm:resizeHandles val="exact"/>
        </dgm:presLayoutVars>
      </dgm:prSet>
      <dgm:spPr/>
    </dgm:pt>
    <dgm:pt modelId="{01DE0F80-B328-474B-A8FF-C3861B1407EE}" type="pres">
      <dgm:prSet presAssocID="{9748D03B-999D-4908-A4AC-E8AD04054C70}" presName="composite" presStyleCnt="0"/>
      <dgm:spPr/>
    </dgm:pt>
    <dgm:pt modelId="{E659D6EF-E0CA-4E7E-B5F9-B19D15B4F1D8}" type="pres">
      <dgm:prSet presAssocID="{9748D03B-999D-4908-A4AC-E8AD04054C70}" presName="imgShp" presStyleLbl="fgImgPlace1" presStyleIdx="0" presStyleCnt="7" custScaleX="122500" custScaleY="117119"/>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FD9DDEF0-C537-44DA-8DE1-1875A569DA02}" type="pres">
      <dgm:prSet presAssocID="{9748D03B-999D-4908-A4AC-E8AD04054C70}" presName="txShp" presStyleLbl="node1" presStyleIdx="0" presStyleCnt="7">
        <dgm:presLayoutVars>
          <dgm:bulletEnabled val="1"/>
        </dgm:presLayoutVars>
      </dgm:prSet>
      <dgm:spPr/>
    </dgm:pt>
    <dgm:pt modelId="{53BB46A3-C33F-4E69-8D21-634B826B7F4E}" type="pres">
      <dgm:prSet presAssocID="{82F21D83-502D-473D-9DBE-FE91E6B8B364}" presName="spacing" presStyleCnt="0"/>
      <dgm:spPr/>
    </dgm:pt>
    <dgm:pt modelId="{FEE10326-D2A6-4232-8446-447BD5D8AB91}" type="pres">
      <dgm:prSet presAssocID="{D3B8E8CD-60D6-417D-AEFC-A4A200DE24CA}" presName="composite" presStyleCnt="0"/>
      <dgm:spPr/>
    </dgm:pt>
    <dgm:pt modelId="{946CC197-3997-42A3-8239-5E62B6C5A166}" type="pres">
      <dgm:prSet presAssocID="{D3B8E8CD-60D6-417D-AEFC-A4A200DE24CA}" presName="imgShp" presStyleLbl="fgImgPlace1" presStyleIdx="1" presStyleCnt="7" custScaleX="145095" custScaleY="149730"/>
      <dgm:spPr>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dgm:spPr>
    </dgm:pt>
    <dgm:pt modelId="{20939503-F844-4686-82D4-DD60D1301530}" type="pres">
      <dgm:prSet presAssocID="{D3B8E8CD-60D6-417D-AEFC-A4A200DE24CA}" presName="txShp" presStyleLbl="node1" presStyleIdx="1" presStyleCnt="7">
        <dgm:presLayoutVars>
          <dgm:bulletEnabled val="1"/>
        </dgm:presLayoutVars>
      </dgm:prSet>
      <dgm:spPr/>
    </dgm:pt>
    <dgm:pt modelId="{3790E89C-F5B8-4866-901C-04216A0CB121}" type="pres">
      <dgm:prSet presAssocID="{D2FFBEEF-A2D7-4FE2-BF7A-8780D5D80B32}" presName="spacing" presStyleCnt="0"/>
      <dgm:spPr/>
    </dgm:pt>
    <dgm:pt modelId="{39857A55-FD92-4589-9C16-6555536F477C}" type="pres">
      <dgm:prSet presAssocID="{C14C64C9-2176-46D5-881C-F8C541E41DEE}" presName="composite" presStyleCnt="0"/>
      <dgm:spPr/>
    </dgm:pt>
    <dgm:pt modelId="{9F6494E2-219E-45AA-B6EC-670E466D3441}" type="pres">
      <dgm:prSet presAssocID="{C14C64C9-2176-46D5-881C-F8C541E41DEE}" presName="imgShp" presStyleLbl="fgImgPlace1" presStyleIdx="2" presStyleCnt="7" custScaleX="131971" custScaleY="133001"/>
      <dgm:spPr>
        <a:blipFill>
          <a:blip xmlns:r="http://schemas.openxmlformats.org/officeDocument/2006/relationships" r:embed="rId3">
            <a:extLst>
              <a:ext uri="{28A0092B-C50C-407E-A947-70E740481C1C}">
                <a14:useLocalDpi xmlns:a14="http://schemas.microsoft.com/office/drawing/2010/main" val="0"/>
              </a:ext>
            </a:extLst>
          </a:blip>
          <a:srcRect/>
          <a:stretch>
            <a:fillRect l="-32000" r="-32000"/>
          </a:stretch>
        </a:blipFill>
      </dgm:spPr>
    </dgm:pt>
    <dgm:pt modelId="{E851C79E-A2C9-42FC-81A9-1515400ED108}" type="pres">
      <dgm:prSet presAssocID="{C14C64C9-2176-46D5-881C-F8C541E41DEE}" presName="txShp" presStyleLbl="node1" presStyleIdx="2" presStyleCnt="7" custScaleY="128932">
        <dgm:presLayoutVars>
          <dgm:bulletEnabled val="1"/>
        </dgm:presLayoutVars>
      </dgm:prSet>
      <dgm:spPr/>
    </dgm:pt>
    <dgm:pt modelId="{A0B463A1-FCF1-4C65-A5AF-D7836C6FEDAE}" type="pres">
      <dgm:prSet presAssocID="{C208AA17-95C1-4B97-A805-508037E97509}" presName="spacing" presStyleCnt="0"/>
      <dgm:spPr/>
    </dgm:pt>
    <dgm:pt modelId="{00F6DA49-AF55-4E55-B1C7-E1788B5C4B88}" type="pres">
      <dgm:prSet presAssocID="{FF020AAE-F976-41BC-9191-CE163A2E7FE4}" presName="composite" presStyleCnt="0"/>
      <dgm:spPr/>
    </dgm:pt>
    <dgm:pt modelId="{34E6AC37-661E-4489-AA65-378CA474EF85}" type="pres">
      <dgm:prSet presAssocID="{FF020AAE-F976-41BC-9191-CE163A2E7FE4}" presName="imgShp" presStyleLbl="fgImgPlace1" presStyleIdx="3" presStyleCnt="7" custScaleX="131531" custScaleY="131688"/>
      <dgm:spPr>
        <a:blipFill>
          <a:blip xmlns:r="http://schemas.openxmlformats.org/officeDocument/2006/relationships" r:embed="rId4">
            <a:extLst>
              <a:ext uri="{28A0092B-C50C-407E-A947-70E740481C1C}">
                <a14:useLocalDpi xmlns:a14="http://schemas.microsoft.com/office/drawing/2010/main" val="0"/>
              </a:ext>
            </a:extLst>
          </a:blip>
          <a:srcRect/>
          <a:stretch>
            <a:fillRect l="-12000" r="-12000"/>
          </a:stretch>
        </a:blipFill>
      </dgm:spPr>
    </dgm:pt>
    <dgm:pt modelId="{3E247FCD-E308-4A72-82C9-49B5889E03F8}" type="pres">
      <dgm:prSet presAssocID="{FF020AAE-F976-41BC-9191-CE163A2E7FE4}" presName="txShp" presStyleLbl="node1" presStyleIdx="3" presStyleCnt="7" custScaleY="120806">
        <dgm:presLayoutVars>
          <dgm:bulletEnabled val="1"/>
        </dgm:presLayoutVars>
      </dgm:prSet>
      <dgm:spPr/>
    </dgm:pt>
    <dgm:pt modelId="{52F23F3A-72D2-478A-9C83-03DFC7B8F3FD}" type="pres">
      <dgm:prSet presAssocID="{840EC9FC-0023-43C9-87DF-7D08A29BB352}" presName="spacing" presStyleCnt="0"/>
      <dgm:spPr/>
    </dgm:pt>
    <dgm:pt modelId="{4BA23CE1-EC3C-4203-98D9-84949BCABF68}" type="pres">
      <dgm:prSet presAssocID="{558B66B2-897A-443B-BD2C-BECF6745C3F2}" presName="composite" presStyleCnt="0"/>
      <dgm:spPr/>
    </dgm:pt>
    <dgm:pt modelId="{4B27C871-103F-4C9F-A2B0-BACAA1E9F5E2}" type="pres">
      <dgm:prSet presAssocID="{558B66B2-897A-443B-BD2C-BECF6745C3F2}" presName="imgShp" presStyleLbl="fgImgPlace1" presStyleIdx="4" presStyleCnt="7" custScaleX="143313" custScaleY="138509"/>
      <dgm:spPr>
        <a:blipFill>
          <a:blip xmlns:r="http://schemas.openxmlformats.org/officeDocument/2006/relationships" r:embed="rId5">
            <a:extLst>
              <a:ext uri="{28A0092B-C50C-407E-A947-70E740481C1C}">
                <a14:useLocalDpi xmlns:a14="http://schemas.microsoft.com/office/drawing/2010/main" val="0"/>
              </a:ext>
            </a:extLst>
          </a:blip>
          <a:srcRect/>
          <a:stretch>
            <a:fillRect t="-15000" b="-15000"/>
          </a:stretch>
        </a:blipFill>
      </dgm:spPr>
    </dgm:pt>
    <dgm:pt modelId="{23CEB51F-88E8-4A2C-B37A-98727EE6A793}" type="pres">
      <dgm:prSet presAssocID="{558B66B2-897A-443B-BD2C-BECF6745C3F2}" presName="txShp" presStyleLbl="node1" presStyleIdx="4" presStyleCnt="7">
        <dgm:presLayoutVars>
          <dgm:bulletEnabled val="1"/>
        </dgm:presLayoutVars>
      </dgm:prSet>
      <dgm:spPr/>
    </dgm:pt>
    <dgm:pt modelId="{53200BB8-C2EE-4719-82A6-66705CDC1DC5}" type="pres">
      <dgm:prSet presAssocID="{57A3AC6F-87EB-4B41-B7CB-D4235BA6F260}" presName="spacing" presStyleCnt="0"/>
      <dgm:spPr/>
    </dgm:pt>
    <dgm:pt modelId="{F46D0C01-104B-400E-9CB1-F771C9F5C61E}" type="pres">
      <dgm:prSet presAssocID="{ED897157-ACB6-46BA-867F-1F2B26F12DE6}" presName="composite" presStyleCnt="0"/>
      <dgm:spPr/>
    </dgm:pt>
    <dgm:pt modelId="{99307FB9-38A7-4EF6-A9D9-10AF6796FC13}" type="pres">
      <dgm:prSet presAssocID="{ED897157-ACB6-46BA-867F-1F2B26F12DE6}" presName="imgShp" presStyleLbl="fgImgPlace1" presStyleIdx="5" presStyleCnt="7" custScaleX="127187" custScaleY="133177"/>
      <dgm:spPr>
        <a:blipFill>
          <a:blip xmlns:r="http://schemas.openxmlformats.org/officeDocument/2006/relationships" r:embed="rId6">
            <a:extLst>
              <a:ext uri="{28A0092B-C50C-407E-A947-70E740481C1C}">
                <a14:useLocalDpi xmlns:a14="http://schemas.microsoft.com/office/drawing/2010/main" val="0"/>
              </a:ext>
            </a:extLst>
          </a:blip>
          <a:srcRect/>
          <a:stretch>
            <a:fillRect l="-4000" r="-4000"/>
          </a:stretch>
        </a:blipFill>
      </dgm:spPr>
    </dgm:pt>
    <dgm:pt modelId="{6E9ADA65-A440-4A2B-98D3-AC9CD66E88AB}" type="pres">
      <dgm:prSet presAssocID="{ED897157-ACB6-46BA-867F-1F2B26F12DE6}" presName="txShp" presStyleLbl="node1" presStyleIdx="5" presStyleCnt="7" custScaleY="125277">
        <dgm:presLayoutVars>
          <dgm:bulletEnabled val="1"/>
        </dgm:presLayoutVars>
      </dgm:prSet>
      <dgm:spPr/>
    </dgm:pt>
    <dgm:pt modelId="{02488DB9-509C-4894-AA1B-752EACB4BBCD}" type="pres">
      <dgm:prSet presAssocID="{9E0D390F-0351-4067-BF8E-7CE0AF5FF0DA}" presName="spacing" presStyleCnt="0"/>
      <dgm:spPr/>
    </dgm:pt>
    <dgm:pt modelId="{70D103F1-902C-4B7F-A7BC-EFC24CA4A630}" type="pres">
      <dgm:prSet presAssocID="{97838272-97F4-43A5-BBD4-C416C20B6FD6}" presName="composite" presStyleCnt="0"/>
      <dgm:spPr/>
    </dgm:pt>
    <dgm:pt modelId="{DDA7FE2D-02BD-4264-B333-E286CD5C0E57}" type="pres">
      <dgm:prSet presAssocID="{97838272-97F4-43A5-BBD4-C416C20B6FD6}" presName="imgShp" presStyleLbl="fgImgPlace1" presStyleIdx="6" presStyleCnt="7" custScaleX="138223" custScaleY="122913"/>
      <dgm:spPr>
        <a:blipFill>
          <a:blip xmlns:r="http://schemas.openxmlformats.org/officeDocument/2006/relationships" r:embed="rId7">
            <a:extLst>
              <a:ext uri="{28A0092B-C50C-407E-A947-70E740481C1C}">
                <a14:useLocalDpi xmlns:a14="http://schemas.microsoft.com/office/drawing/2010/main" val="0"/>
              </a:ext>
            </a:extLst>
          </a:blip>
          <a:srcRect/>
          <a:stretch>
            <a:fillRect l="-20000" r="-20000"/>
          </a:stretch>
        </a:blipFill>
      </dgm:spPr>
    </dgm:pt>
    <dgm:pt modelId="{B460E6D9-557F-4EA2-9B60-50B6CB794EB5}" type="pres">
      <dgm:prSet presAssocID="{97838272-97F4-43A5-BBD4-C416C20B6FD6}" presName="txShp" presStyleLbl="node1" presStyleIdx="6" presStyleCnt="7">
        <dgm:presLayoutVars>
          <dgm:bulletEnabled val="1"/>
        </dgm:presLayoutVars>
      </dgm:prSet>
      <dgm:spPr/>
    </dgm:pt>
  </dgm:ptLst>
  <dgm:cxnLst>
    <dgm:cxn modelId="{E4435B19-07D7-45ED-865D-5663D1BF3C2E}" type="presOf" srcId="{558B66B2-897A-443B-BD2C-BECF6745C3F2}" destId="{23CEB51F-88E8-4A2C-B37A-98727EE6A793}" srcOrd="0" destOrd="0" presId="urn:microsoft.com/office/officeart/2005/8/layout/vList3"/>
    <dgm:cxn modelId="{7E9F111C-F15F-467B-97C8-206A3C1951CD}" type="presOf" srcId="{FF020AAE-F976-41BC-9191-CE163A2E7FE4}" destId="{3E247FCD-E308-4A72-82C9-49B5889E03F8}" srcOrd="0" destOrd="0" presId="urn:microsoft.com/office/officeart/2005/8/layout/vList3"/>
    <dgm:cxn modelId="{3C909872-A30B-46ED-9E06-AE860400B936}" srcId="{3B43D0FE-3A28-4B2E-83ED-93AE5F37CEA6}" destId="{97838272-97F4-43A5-BBD4-C416C20B6FD6}" srcOrd="6" destOrd="0" parTransId="{99954536-8808-428E-A245-CBB987269F1B}" sibTransId="{9839B755-60BF-4F2C-B772-9793C3664A2A}"/>
    <dgm:cxn modelId="{CD9BB153-27C7-446E-9ACA-DF18B7030E0B}" type="presOf" srcId="{9748D03B-999D-4908-A4AC-E8AD04054C70}" destId="{FD9DDEF0-C537-44DA-8DE1-1875A569DA02}" srcOrd="0" destOrd="0" presId="urn:microsoft.com/office/officeart/2005/8/layout/vList3"/>
    <dgm:cxn modelId="{6DDE5790-5446-4379-AC03-3EACDD568F56}" srcId="{3B43D0FE-3A28-4B2E-83ED-93AE5F37CEA6}" destId="{C14C64C9-2176-46D5-881C-F8C541E41DEE}" srcOrd="2" destOrd="0" parTransId="{E92078B8-0830-4692-A0A0-A6372EB1A4D5}" sibTransId="{C208AA17-95C1-4B97-A805-508037E97509}"/>
    <dgm:cxn modelId="{B95B419E-848D-443A-AB92-4F337E31D397}" type="presOf" srcId="{ED897157-ACB6-46BA-867F-1F2B26F12DE6}" destId="{6E9ADA65-A440-4A2B-98D3-AC9CD66E88AB}" srcOrd="0" destOrd="0" presId="urn:microsoft.com/office/officeart/2005/8/layout/vList3"/>
    <dgm:cxn modelId="{34FE12A7-7494-485D-9EC9-A32C79700694}" srcId="{3B43D0FE-3A28-4B2E-83ED-93AE5F37CEA6}" destId="{FF020AAE-F976-41BC-9191-CE163A2E7FE4}" srcOrd="3" destOrd="0" parTransId="{02E0A7C7-2F45-4C9F-94F9-5427B5660D41}" sibTransId="{840EC9FC-0023-43C9-87DF-7D08A29BB352}"/>
    <dgm:cxn modelId="{B7BEA7A8-15E9-45A6-8695-A8F5AB7D1F49}" srcId="{3B43D0FE-3A28-4B2E-83ED-93AE5F37CEA6}" destId="{9748D03B-999D-4908-A4AC-E8AD04054C70}" srcOrd="0" destOrd="0" parTransId="{44761288-8313-495C-9098-5FDE4B2D944D}" sibTransId="{82F21D83-502D-473D-9DBE-FE91E6B8B364}"/>
    <dgm:cxn modelId="{E734E1AB-EBAD-459F-B8E0-0C45102011D9}" type="presOf" srcId="{D3B8E8CD-60D6-417D-AEFC-A4A200DE24CA}" destId="{20939503-F844-4686-82D4-DD60D1301530}" srcOrd="0" destOrd="0" presId="urn:microsoft.com/office/officeart/2005/8/layout/vList3"/>
    <dgm:cxn modelId="{7A945ACD-FC4D-4869-A85A-4067E5402C4F}" type="presOf" srcId="{C14C64C9-2176-46D5-881C-F8C541E41DEE}" destId="{E851C79E-A2C9-42FC-81A9-1515400ED108}" srcOrd="0" destOrd="0" presId="urn:microsoft.com/office/officeart/2005/8/layout/vList3"/>
    <dgm:cxn modelId="{9962B2DE-CCCF-4E08-B88B-985253654721}" type="presOf" srcId="{97838272-97F4-43A5-BBD4-C416C20B6FD6}" destId="{B460E6D9-557F-4EA2-9B60-50B6CB794EB5}" srcOrd="0" destOrd="0" presId="urn:microsoft.com/office/officeart/2005/8/layout/vList3"/>
    <dgm:cxn modelId="{4A8B9DE4-4F0E-402A-9547-D34DC5289F3C}" type="presOf" srcId="{3B43D0FE-3A28-4B2E-83ED-93AE5F37CEA6}" destId="{F40BA2BD-EC25-49ED-BC31-EE568C85D549}" srcOrd="0" destOrd="0" presId="urn:microsoft.com/office/officeart/2005/8/layout/vList3"/>
    <dgm:cxn modelId="{F4857BF2-5715-433C-B520-6117B88C2426}" srcId="{3B43D0FE-3A28-4B2E-83ED-93AE5F37CEA6}" destId="{558B66B2-897A-443B-BD2C-BECF6745C3F2}" srcOrd="4" destOrd="0" parTransId="{F3B83400-7629-4736-A0F7-2BD87441F2E7}" sibTransId="{57A3AC6F-87EB-4B41-B7CB-D4235BA6F260}"/>
    <dgm:cxn modelId="{D917C7F5-8FB9-434B-89F4-01027363DB61}" srcId="{3B43D0FE-3A28-4B2E-83ED-93AE5F37CEA6}" destId="{D3B8E8CD-60D6-417D-AEFC-A4A200DE24CA}" srcOrd="1" destOrd="0" parTransId="{2A5B1F14-4BAE-4D65-B397-8563FBBFD66B}" sibTransId="{D2FFBEEF-A2D7-4FE2-BF7A-8780D5D80B32}"/>
    <dgm:cxn modelId="{5F7AFEFF-5407-4ECF-9110-5489A38AFFDE}" srcId="{3B43D0FE-3A28-4B2E-83ED-93AE5F37CEA6}" destId="{ED897157-ACB6-46BA-867F-1F2B26F12DE6}" srcOrd="5" destOrd="0" parTransId="{77498D83-04E6-476D-848A-715A1E9D4A75}" sibTransId="{9E0D390F-0351-4067-BF8E-7CE0AF5FF0DA}"/>
    <dgm:cxn modelId="{3114B9C2-3C3A-4EDB-8B57-E500BEC095A4}" type="presParOf" srcId="{F40BA2BD-EC25-49ED-BC31-EE568C85D549}" destId="{01DE0F80-B328-474B-A8FF-C3861B1407EE}" srcOrd="0" destOrd="0" presId="urn:microsoft.com/office/officeart/2005/8/layout/vList3"/>
    <dgm:cxn modelId="{390B80DF-73FB-4D33-A503-C032544A8FFD}" type="presParOf" srcId="{01DE0F80-B328-474B-A8FF-C3861B1407EE}" destId="{E659D6EF-E0CA-4E7E-B5F9-B19D15B4F1D8}" srcOrd="0" destOrd="0" presId="urn:microsoft.com/office/officeart/2005/8/layout/vList3"/>
    <dgm:cxn modelId="{C0E04948-A4AE-4930-AE08-758020241917}" type="presParOf" srcId="{01DE0F80-B328-474B-A8FF-C3861B1407EE}" destId="{FD9DDEF0-C537-44DA-8DE1-1875A569DA02}" srcOrd="1" destOrd="0" presId="urn:microsoft.com/office/officeart/2005/8/layout/vList3"/>
    <dgm:cxn modelId="{CE6CB3B9-655A-4BC8-87E7-4175BB8A9C14}" type="presParOf" srcId="{F40BA2BD-EC25-49ED-BC31-EE568C85D549}" destId="{53BB46A3-C33F-4E69-8D21-634B826B7F4E}" srcOrd="1" destOrd="0" presId="urn:microsoft.com/office/officeart/2005/8/layout/vList3"/>
    <dgm:cxn modelId="{E7B6648B-6819-4775-A340-21F9183863ED}" type="presParOf" srcId="{F40BA2BD-EC25-49ED-BC31-EE568C85D549}" destId="{FEE10326-D2A6-4232-8446-447BD5D8AB91}" srcOrd="2" destOrd="0" presId="urn:microsoft.com/office/officeart/2005/8/layout/vList3"/>
    <dgm:cxn modelId="{29BFBFF6-6552-48F1-B5A3-52304F73C6E9}" type="presParOf" srcId="{FEE10326-D2A6-4232-8446-447BD5D8AB91}" destId="{946CC197-3997-42A3-8239-5E62B6C5A166}" srcOrd="0" destOrd="0" presId="urn:microsoft.com/office/officeart/2005/8/layout/vList3"/>
    <dgm:cxn modelId="{F545AEFF-E57A-4E72-95DC-6028AE161B1F}" type="presParOf" srcId="{FEE10326-D2A6-4232-8446-447BD5D8AB91}" destId="{20939503-F844-4686-82D4-DD60D1301530}" srcOrd="1" destOrd="0" presId="urn:microsoft.com/office/officeart/2005/8/layout/vList3"/>
    <dgm:cxn modelId="{FFB968A6-D7D1-4C96-A7C2-442E8F3BC523}" type="presParOf" srcId="{F40BA2BD-EC25-49ED-BC31-EE568C85D549}" destId="{3790E89C-F5B8-4866-901C-04216A0CB121}" srcOrd="3" destOrd="0" presId="urn:microsoft.com/office/officeart/2005/8/layout/vList3"/>
    <dgm:cxn modelId="{1A55EA22-1ECA-4AAE-BCE2-E41E27A1228B}" type="presParOf" srcId="{F40BA2BD-EC25-49ED-BC31-EE568C85D549}" destId="{39857A55-FD92-4589-9C16-6555536F477C}" srcOrd="4" destOrd="0" presId="urn:microsoft.com/office/officeart/2005/8/layout/vList3"/>
    <dgm:cxn modelId="{50E9E01C-6452-4968-9083-64837995E281}" type="presParOf" srcId="{39857A55-FD92-4589-9C16-6555536F477C}" destId="{9F6494E2-219E-45AA-B6EC-670E466D3441}" srcOrd="0" destOrd="0" presId="urn:microsoft.com/office/officeart/2005/8/layout/vList3"/>
    <dgm:cxn modelId="{DA8331BA-4410-4708-9F9C-0E4B82D22D56}" type="presParOf" srcId="{39857A55-FD92-4589-9C16-6555536F477C}" destId="{E851C79E-A2C9-42FC-81A9-1515400ED108}" srcOrd="1" destOrd="0" presId="urn:microsoft.com/office/officeart/2005/8/layout/vList3"/>
    <dgm:cxn modelId="{1B9CCFBC-7477-444E-AB06-871B0BFD5F4D}" type="presParOf" srcId="{F40BA2BD-EC25-49ED-BC31-EE568C85D549}" destId="{A0B463A1-FCF1-4C65-A5AF-D7836C6FEDAE}" srcOrd="5" destOrd="0" presId="urn:microsoft.com/office/officeart/2005/8/layout/vList3"/>
    <dgm:cxn modelId="{F7459036-28B6-4C6C-8550-B23F18DFDD89}" type="presParOf" srcId="{F40BA2BD-EC25-49ED-BC31-EE568C85D549}" destId="{00F6DA49-AF55-4E55-B1C7-E1788B5C4B88}" srcOrd="6" destOrd="0" presId="urn:microsoft.com/office/officeart/2005/8/layout/vList3"/>
    <dgm:cxn modelId="{8D5917A1-4359-4C35-BC70-6AF86536FA5D}" type="presParOf" srcId="{00F6DA49-AF55-4E55-B1C7-E1788B5C4B88}" destId="{34E6AC37-661E-4489-AA65-378CA474EF85}" srcOrd="0" destOrd="0" presId="urn:microsoft.com/office/officeart/2005/8/layout/vList3"/>
    <dgm:cxn modelId="{6FD0E53F-F443-49F2-AF67-953A18DCEFE4}" type="presParOf" srcId="{00F6DA49-AF55-4E55-B1C7-E1788B5C4B88}" destId="{3E247FCD-E308-4A72-82C9-49B5889E03F8}" srcOrd="1" destOrd="0" presId="urn:microsoft.com/office/officeart/2005/8/layout/vList3"/>
    <dgm:cxn modelId="{A05B143F-8341-4251-A3B4-F7775D679F67}" type="presParOf" srcId="{F40BA2BD-EC25-49ED-BC31-EE568C85D549}" destId="{52F23F3A-72D2-478A-9C83-03DFC7B8F3FD}" srcOrd="7" destOrd="0" presId="urn:microsoft.com/office/officeart/2005/8/layout/vList3"/>
    <dgm:cxn modelId="{327F3945-95FE-46F3-BFC9-B5CB803C4A46}" type="presParOf" srcId="{F40BA2BD-EC25-49ED-BC31-EE568C85D549}" destId="{4BA23CE1-EC3C-4203-98D9-84949BCABF68}" srcOrd="8" destOrd="0" presId="urn:microsoft.com/office/officeart/2005/8/layout/vList3"/>
    <dgm:cxn modelId="{EB80CA40-D02D-4A28-9DDB-7B5DF55CD3EA}" type="presParOf" srcId="{4BA23CE1-EC3C-4203-98D9-84949BCABF68}" destId="{4B27C871-103F-4C9F-A2B0-BACAA1E9F5E2}" srcOrd="0" destOrd="0" presId="urn:microsoft.com/office/officeart/2005/8/layout/vList3"/>
    <dgm:cxn modelId="{F2ADFF7F-607D-4753-8017-8F0126B9C732}" type="presParOf" srcId="{4BA23CE1-EC3C-4203-98D9-84949BCABF68}" destId="{23CEB51F-88E8-4A2C-B37A-98727EE6A793}" srcOrd="1" destOrd="0" presId="urn:microsoft.com/office/officeart/2005/8/layout/vList3"/>
    <dgm:cxn modelId="{1723838C-9219-468D-B34F-4F55CC562EAC}" type="presParOf" srcId="{F40BA2BD-EC25-49ED-BC31-EE568C85D549}" destId="{53200BB8-C2EE-4719-82A6-66705CDC1DC5}" srcOrd="9" destOrd="0" presId="urn:microsoft.com/office/officeart/2005/8/layout/vList3"/>
    <dgm:cxn modelId="{49F3C641-60F6-4220-A706-F09C4D44896A}" type="presParOf" srcId="{F40BA2BD-EC25-49ED-BC31-EE568C85D549}" destId="{F46D0C01-104B-400E-9CB1-F771C9F5C61E}" srcOrd="10" destOrd="0" presId="urn:microsoft.com/office/officeart/2005/8/layout/vList3"/>
    <dgm:cxn modelId="{744EEB8B-6A9E-487F-921E-EA268617B1C4}" type="presParOf" srcId="{F46D0C01-104B-400E-9CB1-F771C9F5C61E}" destId="{99307FB9-38A7-4EF6-A9D9-10AF6796FC13}" srcOrd="0" destOrd="0" presId="urn:microsoft.com/office/officeart/2005/8/layout/vList3"/>
    <dgm:cxn modelId="{6767EC92-4E59-42F3-87A9-4E5A10A749DD}" type="presParOf" srcId="{F46D0C01-104B-400E-9CB1-F771C9F5C61E}" destId="{6E9ADA65-A440-4A2B-98D3-AC9CD66E88AB}" srcOrd="1" destOrd="0" presId="urn:microsoft.com/office/officeart/2005/8/layout/vList3"/>
    <dgm:cxn modelId="{01724FA6-35AA-4D8A-A731-57639E9C30E7}" type="presParOf" srcId="{F40BA2BD-EC25-49ED-BC31-EE568C85D549}" destId="{02488DB9-509C-4894-AA1B-752EACB4BBCD}" srcOrd="11" destOrd="0" presId="urn:microsoft.com/office/officeart/2005/8/layout/vList3"/>
    <dgm:cxn modelId="{201CB7FE-EFB8-41CA-9E0A-2407B97F67BF}" type="presParOf" srcId="{F40BA2BD-EC25-49ED-BC31-EE568C85D549}" destId="{70D103F1-902C-4B7F-A7BC-EFC24CA4A630}" srcOrd="12" destOrd="0" presId="urn:microsoft.com/office/officeart/2005/8/layout/vList3"/>
    <dgm:cxn modelId="{CCF5567E-35AB-473A-825C-BA5B5E706BDC}" type="presParOf" srcId="{70D103F1-902C-4B7F-A7BC-EFC24CA4A630}" destId="{DDA7FE2D-02BD-4264-B333-E286CD5C0E57}" srcOrd="0" destOrd="0" presId="urn:microsoft.com/office/officeart/2005/8/layout/vList3"/>
    <dgm:cxn modelId="{A5AB7E14-03E0-4DA0-A2FE-99441F05A026}" type="presParOf" srcId="{70D103F1-902C-4B7F-A7BC-EFC24CA4A630}" destId="{B460E6D9-557F-4EA2-9B60-50B6CB794EB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43D0FE-3A28-4B2E-83ED-93AE5F37CEA6}" type="doc">
      <dgm:prSet loTypeId="urn:microsoft.com/office/officeart/2005/8/layout/vList3" loCatId="list" qsTypeId="urn:microsoft.com/office/officeart/2005/8/quickstyle/simple3" qsCatId="simple" csTypeId="urn:microsoft.com/office/officeart/2005/8/colors/accent0_3" csCatId="mainScheme" phldr="1"/>
      <dgm:spPr/>
      <dgm:t>
        <a:bodyPr/>
        <a:lstStyle/>
        <a:p>
          <a:endParaRPr lang="en-US"/>
        </a:p>
      </dgm:t>
    </dgm:pt>
    <dgm:pt modelId="{D3B8E8CD-60D6-417D-AEFC-A4A200DE24CA}">
      <dgm:prSet phldrT="[Text]" custT="1"/>
      <dgm:spPr/>
      <dgm:t>
        <a:bodyPr/>
        <a:lstStyle/>
        <a:p>
          <a:r>
            <a:rPr lang="en-US" sz="1800"/>
            <a:t>Fertility Services</a:t>
          </a:r>
        </a:p>
      </dgm:t>
    </dgm:pt>
    <dgm:pt modelId="{2A5B1F14-4BAE-4D65-B397-8563FBBFD66B}" type="parTrans" cxnId="{D917C7F5-8FB9-434B-89F4-01027363DB61}">
      <dgm:prSet/>
      <dgm:spPr/>
      <dgm:t>
        <a:bodyPr/>
        <a:lstStyle/>
        <a:p>
          <a:endParaRPr lang="en-US" sz="7200"/>
        </a:p>
      </dgm:t>
    </dgm:pt>
    <dgm:pt modelId="{D2FFBEEF-A2D7-4FE2-BF7A-8780D5D80B32}" type="sibTrans" cxnId="{D917C7F5-8FB9-434B-89F4-01027363DB61}">
      <dgm:prSet/>
      <dgm:spPr/>
      <dgm:t>
        <a:bodyPr/>
        <a:lstStyle/>
        <a:p>
          <a:endParaRPr lang="en-US" sz="7200"/>
        </a:p>
      </dgm:t>
    </dgm:pt>
    <dgm:pt modelId="{D17158DC-84AE-4B79-B964-0B4962836297}">
      <dgm:prSet phldrT="[Text]" custT="1"/>
      <dgm:spPr/>
      <dgm:t>
        <a:bodyPr/>
        <a:lstStyle/>
        <a:p>
          <a:r>
            <a:rPr lang="en-US" sz="1800"/>
            <a:t>Mental Health</a:t>
          </a:r>
        </a:p>
      </dgm:t>
    </dgm:pt>
    <dgm:pt modelId="{3C0E5519-79CB-4551-821E-D8E7040E4C9F}" type="parTrans" cxnId="{22A5744B-FC04-4C2A-83D2-B6532DD0A3FB}">
      <dgm:prSet/>
      <dgm:spPr/>
      <dgm:t>
        <a:bodyPr/>
        <a:lstStyle/>
        <a:p>
          <a:endParaRPr lang="en-US" sz="7200"/>
        </a:p>
      </dgm:t>
    </dgm:pt>
    <dgm:pt modelId="{C24A248A-87D3-4711-BCC7-1B5FF92B1DA4}" type="sibTrans" cxnId="{22A5744B-FC04-4C2A-83D2-B6532DD0A3FB}">
      <dgm:prSet/>
      <dgm:spPr/>
      <dgm:t>
        <a:bodyPr/>
        <a:lstStyle/>
        <a:p>
          <a:endParaRPr lang="en-US" sz="7200"/>
        </a:p>
      </dgm:t>
    </dgm:pt>
    <dgm:pt modelId="{558B66B2-897A-443B-BD2C-BECF6745C3F2}">
      <dgm:prSet phldrT="[Text]" custT="1"/>
      <dgm:spPr/>
      <dgm:t>
        <a:bodyPr/>
        <a:lstStyle/>
        <a:p>
          <a:r>
            <a:rPr lang="en-US" sz="1800" dirty="0"/>
            <a:t>Military Sexual Trauma Services </a:t>
          </a:r>
        </a:p>
      </dgm:t>
    </dgm:pt>
    <dgm:pt modelId="{F3B83400-7629-4736-A0F7-2BD87441F2E7}" type="parTrans" cxnId="{F4857BF2-5715-433C-B520-6117B88C2426}">
      <dgm:prSet/>
      <dgm:spPr/>
      <dgm:t>
        <a:bodyPr/>
        <a:lstStyle/>
        <a:p>
          <a:endParaRPr lang="en-US" sz="7200"/>
        </a:p>
      </dgm:t>
    </dgm:pt>
    <dgm:pt modelId="{57A3AC6F-87EB-4B41-B7CB-D4235BA6F260}" type="sibTrans" cxnId="{F4857BF2-5715-433C-B520-6117B88C2426}">
      <dgm:prSet/>
      <dgm:spPr/>
      <dgm:t>
        <a:bodyPr/>
        <a:lstStyle/>
        <a:p>
          <a:endParaRPr lang="en-US" sz="7200"/>
        </a:p>
      </dgm:t>
    </dgm:pt>
    <dgm:pt modelId="{C14C64C9-2176-46D5-881C-F8C541E41DEE}">
      <dgm:prSet phldrT="[Text]" custT="1"/>
      <dgm:spPr/>
      <dgm:t>
        <a:bodyPr/>
        <a:lstStyle/>
        <a:p>
          <a:r>
            <a:rPr lang="en-US" sz="1800"/>
            <a:t>Menopause Counseling &amp; Hormone Therapy</a:t>
          </a:r>
        </a:p>
      </dgm:t>
    </dgm:pt>
    <dgm:pt modelId="{E92078B8-0830-4692-A0A0-A6372EB1A4D5}" type="parTrans" cxnId="{6DDE5790-5446-4379-AC03-3EACDD568F56}">
      <dgm:prSet/>
      <dgm:spPr/>
      <dgm:t>
        <a:bodyPr/>
        <a:lstStyle/>
        <a:p>
          <a:endParaRPr lang="en-US" sz="7200"/>
        </a:p>
      </dgm:t>
    </dgm:pt>
    <dgm:pt modelId="{C208AA17-95C1-4B97-A805-508037E97509}" type="sibTrans" cxnId="{6DDE5790-5446-4379-AC03-3EACDD568F56}">
      <dgm:prSet/>
      <dgm:spPr/>
      <dgm:t>
        <a:bodyPr/>
        <a:lstStyle/>
        <a:p>
          <a:endParaRPr lang="en-US" sz="7200"/>
        </a:p>
      </dgm:t>
    </dgm:pt>
    <dgm:pt modelId="{FF020AAE-F976-41BC-9191-CE163A2E7FE4}">
      <dgm:prSet custT="1"/>
      <dgm:spPr/>
      <dgm:t>
        <a:bodyPr/>
        <a:lstStyle/>
        <a:p>
          <a:r>
            <a:rPr lang="en-US" sz="1800" dirty="0"/>
            <a:t>Intimate Partner Violence Assistance</a:t>
          </a:r>
        </a:p>
      </dgm:t>
    </dgm:pt>
    <dgm:pt modelId="{02E0A7C7-2F45-4C9F-94F9-5427B5660D41}" type="parTrans" cxnId="{34FE12A7-7494-485D-9EC9-A32C79700694}">
      <dgm:prSet/>
      <dgm:spPr/>
      <dgm:t>
        <a:bodyPr/>
        <a:lstStyle/>
        <a:p>
          <a:endParaRPr lang="en-US" sz="7200"/>
        </a:p>
      </dgm:t>
    </dgm:pt>
    <dgm:pt modelId="{840EC9FC-0023-43C9-87DF-7D08A29BB352}" type="sibTrans" cxnId="{34FE12A7-7494-485D-9EC9-A32C79700694}">
      <dgm:prSet/>
      <dgm:spPr/>
      <dgm:t>
        <a:bodyPr/>
        <a:lstStyle/>
        <a:p>
          <a:endParaRPr lang="en-US" sz="7200"/>
        </a:p>
      </dgm:t>
    </dgm:pt>
    <dgm:pt modelId="{97838272-97F4-43A5-BBD4-C416C20B6FD6}">
      <dgm:prSet phldrT="[Text]" custT="1"/>
      <dgm:spPr/>
      <dgm:t>
        <a:bodyPr/>
        <a:lstStyle/>
        <a:p>
          <a:r>
            <a:rPr lang="en-US" sz="1800" dirty="0"/>
            <a:t>Lactation Rooms</a:t>
          </a:r>
        </a:p>
      </dgm:t>
    </dgm:pt>
    <dgm:pt modelId="{99954536-8808-428E-A245-CBB987269F1B}" type="parTrans" cxnId="{3C909872-A30B-46ED-9E06-AE860400B936}">
      <dgm:prSet/>
      <dgm:spPr/>
      <dgm:t>
        <a:bodyPr/>
        <a:lstStyle/>
        <a:p>
          <a:endParaRPr lang="en-US" sz="3200"/>
        </a:p>
      </dgm:t>
    </dgm:pt>
    <dgm:pt modelId="{9839B755-60BF-4F2C-B772-9793C3664A2A}" type="sibTrans" cxnId="{3C909872-A30B-46ED-9E06-AE860400B936}">
      <dgm:prSet/>
      <dgm:spPr/>
      <dgm:t>
        <a:bodyPr/>
        <a:lstStyle/>
        <a:p>
          <a:endParaRPr lang="en-US" sz="3200"/>
        </a:p>
      </dgm:t>
    </dgm:pt>
    <dgm:pt modelId="{D4E8994A-9229-45AE-8F8F-05D78C2BF39A}">
      <dgm:prSet custT="1"/>
      <dgm:spPr/>
      <dgm:t>
        <a:bodyPr/>
        <a:lstStyle/>
        <a:p>
          <a:r>
            <a:rPr lang="en-US" sz="1800" dirty="0"/>
            <a:t>Benefits &amp; Eligibility Information</a:t>
          </a:r>
        </a:p>
      </dgm:t>
    </dgm:pt>
    <dgm:pt modelId="{C546B230-D5B0-49F4-BC29-6039FFCC9A0A}" type="parTrans" cxnId="{D8104732-97A0-446C-B69C-F5F2A92110E4}">
      <dgm:prSet/>
      <dgm:spPr/>
      <dgm:t>
        <a:bodyPr/>
        <a:lstStyle/>
        <a:p>
          <a:endParaRPr lang="en-US"/>
        </a:p>
      </dgm:t>
    </dgm:pt>
    <dgm:pt modelId="{8DDF4A69-F592-4B70-8033-B1AC65FD34EA}" type="sibTrans" cxnId="{D8104732-97A0-446C-B69C-F5F2A92110E4}">
      <dgm:prSet/>
      <dgm:spPr/>
      <dgm:t>
        <a:bodyPr/>
        <a:lstStyle/>
        <a:p>
          <a:endParaRPr lang="en-US"/>
        </a:p>
      </dgm:t>
    </dgm:pt>
    <dgm:pt modelId="{F40BA2BD-EC25-49ED-BC31-EE568C85D549}" type="pres">
      <dgm:prSet presAssocID="{3B43D0FE-3A28-4B2E-83ED-93AE5F37CEA6}" presName="linearFlow" presStyleCnt="0">
        <dgm:presLayoutVars>
          <dgm:dir/>
          <dgm:resizeHandles val="exact"/>
        </dgm:presLayoutVars>
      </dgm:prSet>
      <dgm:spPr/>
    </dgm:pt>
    <dgm:pt modelId="{FEE10326-D2A6-4232-8446-447BD5D8AB91}" type="pres">
      <dgm:prSet presAssocID="{D3B8E8CD-60D6-417D-AEFC-A4A200DE24CA}" presName="composite" presStyleCnt="0"/>
      <dgm:spPr/>
    </dgm:pt>
    <dgm:pt modelId="{946CC197-3997-42A3-8239-5E62B6C5A166}" type="pres">
      <dgm:prSet presAssocID="{D3B8E8CD-60D6-417D-AEFC-A4A200DE24CA}" presName="imgShp" presStyleLbl="fgImgPlace1" presStyleIdx="0" presStyleCnt="7" custScaleX="144655" custScaleY="151321"/>
      <dgm:spPr>
        <a:blipFill>
          <a:blip xmlns:r="http://schemas.openxmlformats.org/officeDocument/2006/relationships" r:embed="rId1">
            <a:extLst>
              <a:ext uri="{28A0092B-C50C-407E-A947-70E740481C1C}">
                <a14:useLocalDpi xmlns:a14="http://schemas.microsoft.com/office/drawing/2010/main" val="0"/>
              </a:ext>
            </a:extLst>
          </a:blip>
          <a:srcRect/>
          <a:stretch>
            <a:fillRect l="-33000" r="-33000"/>
          </a:stretch>
        </a:blipFill>
      </dgm:spPr>
    </dgm:pt>
    <dgm:pt modelId="{20939503-F844-4686-82D4-DD60D1301530}" type="pres">
      <dgm:prSet presAssocID="{D3B8E8CD-60D6-417D-AEFC-A4A200DE24CA}" presName="txShp" presStyleLbl="node1" presStyleIdx="0" presStyleCnt="7">
        <dgm:presLayoutVars>
          <dgm:bulletEnabled val="1"/>
        </dgm:presLayoutVars>
      </dgm:prSet>
      <dgm:spPr/>
    </dgm:pt>
    <dgm:pt modelId="{3790E89C-F5B8-4866-901C-04216A0CB121}" type="pres">
      <dgm:prSet presAssocID="{D2FFBEEF-A2D7-4FE2-BF7A-8780D5D80B32}" presName="spacing" presStyleCnt="0"/>
      <dgm:spPr/>
    </dgm:pt>
    <dgm:pt modelId="{240C0866-8BE3-4BEF-88DF-64093A3E7284}" type="pres">
      <dgm:prSet presAssocID="{D17158DC-84AE-4B79-B964-0B4962836297}" presName="composite" presStyleCnt="0"/>
      <dgm:spPr/>
    </dgm:pt>
    <dgm:pt modelId="{6BA5FEA0-0BC3-44B2-9918-5DEDF0D75809}" type="pres">
      <dgm:prSet presAssocID="{D17158DC-84AE-4B79-B964-0B4962836297}" presName="imgShp" presStyleLbl="fgImgPlace1" presStyleIdx="1" presStyleCnt="7" custScaleX="154331" custScaleY="139804"/>
      <dgm:spPr>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dgm:spPr>
    </dgm:pt>
    <dgm:pt modelId="{8A7985B0-9260-4904-9347-5A010D481640}" type="pres">
      <dgm:prSet presAssocID="{D17158DC-84AE-4B79-B964-0B4962836297}" presName="txShp" presStyleLbl="node1" presStyleIdx="1" presStyleCnt="7">
        <dgm:presLayoutVars>
          <dgm:bulletEnabled val="1"/>
        </dgm:presLayoutVars>
      </dgm:prSet>
      <dgm:spPr/>
    </dgm:pt>
    <dgm:pt modelId="{A0B330B4-7B94-42AC-B8CE-C9ABD9D76AB0}" type="pres">
      <dgm:prSet presAssocID="{C24A248A-87D3-4711-BCC7-1B5FF92B1DA4}" presName="spacing" presStyleCnt="0"/>
      <dgm:spPr/>
    </dgm:pt>
    <dgm:pt modelId="{39857A55-FD92-4589-9C16-6555536F477C}" type="pres">
      <dgm:prSet presAssocID="{C14C64C9-2176-46D5-881C-F8C541E41DEE}" presName="composite" presStyleCnt="0"/>
      <dgm:spPr/>
    </dgm:pt>
    <dgm:pt modelId="{9F6494E2-219E-45AA-B6EC-670E466D3441}" type="pres">
      <dgm:prSet presAssocID="{C14C64C9-2176-46D5-881C-F8C541E41DEE}" presName="imgShp" presStyleLbl="fgImgPlace1" presStyleIdx="2" presStyleCnt="7" custScaleX="148637" custScaleY="14258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E851C79E-A2C9-42FC-81A9-1515400ED108}" type="pres">
      <dgm:prSet presAssocID="{C14C64C9-2176-46D5-881C-F8C541E41DEE}" presName="txShp" presStyleLbl="node1" presStyleIdx="2" presStyleCnt="7" custScaleY="122820">
        <dgm:presLayoutVars>
          <dgm:bulletEnabled val="1"/>
        </dgm:presLayoutVars>
      </dgm:prSet>
      <dgm:spPr/>
    </dgm:pt>
    <dgm:pt modelId="{A0B463A1-FCF1-4C65-A5AF-D7836C6FEDAE}" type="pres">
      <dgm:prSet presAssocID="{C208AA17-95C1-4B97-A805-508037E97509}" presName="spacing" presStyleCnt="0"/>
      <dgm:spPr/>
    </dgm:pt>
    <dgm:pt modelId="{00F6DA49-AF55-4E55-B1C7-E1788B5C4B88}" type="pres">
      <dgm:prSet presAssocID="{FF020AAE-F976-41BC-9191-CE163A2E7FE4}" presName="composite" presStyleCnt="0"/>
      <dgm:spPr/>
    </dgm:pt>
    <dgm:pt modelId="{34E6AC37-661E-4489-AA65-378CA474EF85}" type="pres">
      <dgm:prSet presAssocID="{FF020AAE-F976-41BC-9191-CE163A2E7FE4}" presName="imgShp" presStyleLbl="fgImgPlace1" presStyleIdx="3" presStyleCnt="7" custScaleX="141364" custScaleY="136157"/>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pt>
    <dgm:pt modelId="{3E247FCD-E308-4A72-82C9-49B5889E03F8}" type="pres">
      <dgm:prSet presAssocID="{FF020AAE-F976-41BC-9191-CE163A2E7FE4}" presName="txShp" presStyleLbl="node1" presStyleIdx="3" presStyleCnt="7" custScaleY="117604">
        <dgm:presLayoutVars>
          <dgm:bulletEnabled val="1"/>
        </dgm:presLayoutVars>
      </dgm:prSet>
      <dgm:spPr/>
    </dgm:pt>
    <dgm:pt modelId="{52F23F3A-72D2-478A-9C83-03DFC7B8F3FD}" type="pres">
      <dgm:prSet presAssocID="{840EC9FC-0023-43C9-87DF-7D08A29BB352}" presName="spacing" presStyleCnt="0"/>
      <dgm:spPr/>
    </dgm:pt>
    <dgm:pt modelId="{4BA23CE1-EC3C-4203-98D9-84949BCABF68}" type="pres">
      <dgm:prSet presAssocID="{558B66B2-897A-443B-BD2C-BECF6745C3F2}" presName="composite" presStyleCnt="0"/>
      <dgm:spPr/>
    </dgm:pt>
    <dgm:pt modelId="{4B27C871-103F-4C9F-A2B0-BACAA1E9F5E2}" type="pres">
      <dgm:prSet presAssocID="{558B66B2-897A-443B-BD2C-BECF6745C3F2}" presName="imgShp" presStyleLbl="fgImgPlace1" presStyleIdx="4" presStyleCnt="7" custScaleX="140812" custScaleY="148623"/>
      <dgm:spPr>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dgm:spPr>
    </dgm:pt>
    <dgm:pt modelId="{23CEB51F-88E8-4A2C-B37A-98727EE6A793}" type="pres">
      <dgm:prSet presAssocID="{558B66B2-897A-443B-BD2C-BECF6745C3F2}" presName="txShp" presStyleLbl="node1" presStyleIdx="4" presStyleCnt="7" custScaleY="138844" custLinFactNeighborX="-726" custLinFactNeighborY="-4242">
        <dgm:presLayoutVars>
          <dgm:bulletEnabled val="1"/>
        </dgm:presLayoutVars>
      </dgm:prSet>
      <dgm:spPr/>
    </dgm:pt>
    <dgm:pt modelId="{53200BB8-C2EE-4719-82A6-66705CDC1DC5}" type="pres">
      <dgm:prSet presAssocID="{57A3AC6F-87EB-4B41-B7CB-D4235BA6F260}" presName="spacing" presStyleCnt="0"/>
      <dgm:spPr/>
    </dgm:pt>
    <dgm:pt modelId="{3010AB17-141D-4D10-8E48-C34F762D1609}" type="pres">
      <dgm:prSet presAssocID="{D4E8994A-9229-45AE-8F8F-05D78C2BF39A}" presName="composite" presStyleCnt="0"/>
      <dgm:spPr/>
    </dgm:pt>
    <dgm:pt modelId="{1F5CEC07-E585-41F9-ABD1-73DAA5DA2DD9}" type="pres">
      <dgm:prSet presAssocID="{D4E8994A-9229-45AE-8F8F-05D78C2BF39A}" presName="imgShp" presStyleLbl="fgImgPlace1" presStyleIdx="5" presStyleCnt="7" custScaleX="155634" custScaleY="154570"/>
      <dgm:spPr>
        <a:blipFill>
          <a:blip xmlns:r="http://schemas.openxmlformats.org/officeDocument/2006/relationships" r:embed="rId6">
            <a:extLst>
              <a:ext uri="{28A0092B-C50C-407E-A947-70E740481C1C}">
                <a14:useLocalDpi xmlns:a14="http://schemas.microsoft.com/office/drawing/2010/main" val="0"/>
              </a:ext>
            </a:extLst>
          </a:blip>
          <a:srcRect/>
          <a:stretch>
            <a:fillRect l="-20000" r="-20000"/>
          </a:stretch>
        </a:blipFill>
      </dgm:spPr>
    </dgm:pt>
    <dgm:pt modelId="{77BCFA88-E20C-4A18-9326-155158937448}" type="pres">
      <dgm:prSet presAssocID="{D4E8994A-9229-45AE-8F8F-05D78C2BF39A}" presName="txShp" presStyleLbl="node1" presStyleIdx="5" presStyleCnt="7" custScaleY="136345" custLinFactNeighborX="345" custLinFactNeighborY="5131">
        <dgm:presLayoutVars>
          <dgm:bulletEnabled val="1"/>
        </dgm:presLayoutVars>
      </dgm:prSet>
      <dgm:spPr/>
    </dgm:pt>
    <dgm:pt modelId="{789FAF6B-95FC-47FA-8FD3-4C399364EE63}" type="pres">
      <dgm:prSet presAssocID="{8DDF4A69-F592-4B70-8033-B1AC65FD34EA}" presName="spacing" presStyleCnt="0"/>
      <dgm:spPr/>
    </dgm:pt>
    <dgm:pt modelId="{70D103F1-902C-4B7F-A7BC-EFC24CA4A630}" type="pres">
      <dgm:prSet presAssocID="{97838272-97F4-43A5-BBD4-C416C20B6FD6}" presName="composite" presStyleCnt="0"/>
      <dgm:spPr/>
    </dgm:pt>
    <dgm:pt modelId="{DDA7FE2D-02BD-4264-B333-E286CD5C0E57}" type="pres">
      <dgm:prSet presAssocID="{97838272-97F4-43A5-BBD4-C416C20B6FD6}" presName="imgShp" presStyleLbl="fgImgPlace1" presStyleIdx="6" presStyleCnt="7" custScaleX="148211" custScaleY="140836"/>
      <dgm:spPr>
        <a:blipFill>
          <a:blip xmlns:r="http://schemas.openxmlformats.org/officeDocument/2006/relationships" r:embed="rId7">
            <a:extLst>
              <a:ext uri="{28A0092B-C50C-407E-A947-70E740481C1C}">
                <a14:useLocalDpi xmlns:a14="http://schemas.microsoft.com/office/drawing/2010/main" val="0"/>
              </a:ext>
            </a:extLst>
          </a:blip>
          <a:srcRect/>
          <a:stretch>
            <a:fillRect t="-3000" b="-3000"/>
          </a:stretch>
        </a:blipFill>
      </dgm:spPr>
    </dgm:pt>
    <dgm:pt modelId="{B460E6D9-557F-4EA2-9B60-50B6CB794EB5}" type="pres">
      <dgm:prSet presAssocID="{97838272-97F4-43A5-BBD4-C416C20B6FD6}" presName="txShp" presStyleLbl="node1" presStyleIdx="6" presStyleCnt="7" custLinFactNeighborX="3785" custLinFactNeighborY="1853">
        <dgm:presLayoutVars>
          <dgm:bulletEnabled val="1"/>
        </dgm:presLayoutVars>
      </dgm:prSet>
      <dgm:spPr/>
    </dgm:pt>
  </dgm:ptLst>
  <dgm:cxnLst>
    <dgm:cxn modelId="{E4435B19-07D7-45ED-865D-5663D1BF3C2E}" type="presOf" srcId="{558B66B2-897A-443B-BD2C-BECF6745C3F2}" destId="{23CEB51F-88E8-4A2C-B37A-98727EE6A793}" srcOrd="0" destOrd="0" presId="urn:microsoft.com/office/officeart/2005/8/layout/vList3"/>
    <dgm:cxn modelId="{7E9F111C-F15F-467B-97C8-206A3C1951CD}" type="presOf" srcId="{FF020AAE-F976-41BC-9191-CE163A2E7FE4}" destId="{3E247FCD-E308-4A72-82C9-49B5889E03F8}" srcOrd="0" destOrd="0" presId="urn:microsoft.com/office/officeart/2005/8/layout/vList3"/>
    <dgm:cxn modelId="{D8104732-97A0-446C-B69C-F5F2A92110E4}" srcId="{3B43D0FE-3A28-4B2E-83ED-93AE5F37CEA6}" destId="{D4E8994A-9229-45AE-8F8F-05D78C2BF39A}" srcOrd="5" destOrd="0" parTransId="{C546B230-D5B0-49F4-BC29-6039FFCC9A0A}" sibTransId="{8DDF4A69-F592-4B70-8033-B1AC65FD34EA}"/>
    <dgm:cxn modelId="{22A5744B-FC04-4C2A-83D2-B6532DD0A3FB}" srcId="{3B43D0FE-3A28-4B2E-83ED-93AE5F37CEA6}" destId="{D17158DC-84AE-4B79-B964-0B4962836297}" srcOrd="1" destOrd="0" parTransId="{3C0E5519-79CB-4551-821E-D8E7040E4C9F}" sibTransId="{C24A248A-87D3-4711-BCC7-1B5FF92B1DA4}"/>
    <dgm:cxn modelId="{3C909872-A30B-46ED-9E06-AE860400B936}" srcId="{3B43D0FE-3A28-4B2E-83ED-93AE5F37CEA6}" destId="{97838272-97F4-43A5-BBD4-C416C20B6FD6}" srcOrd="6" destOrd="0" parTransId="{99954536-8808-428E-A245-CBB987269F1B}" sibTransId="{9839B755-60BF-4F2C-B772-9793C3664A2A}"/>
    <dgm:cxn modelId="{A432787F-CCC1-43D9-96A2-6F5F6A02DCC8}" type="presOf" srcId="{D17158DC-84AE-4B79-B964-0B4962836297}" destId="{8A7985B0-9260-4904-9347-5A010D481640}" srcOrd="0" destOrd="0" presId="urn:microsoft.com/office/officeart/2005/8/layout/vList3"/>
    <dgm:cxn modelId="{6DDE5790-5446-4379-AC03-3EACDD568F56}" srcId="{3B43D0FE-3A28-4B2E-83ED-93AE5F37CEA6}" destId="{C14C64C9-2176-46D5-881C-F8C541E41DEE}" srcOrd="2" destOrd="0" parTransId="{E92078B8-0830-4692-A0A0-A6372EB1A4D5}" sibTransId="{C208AA17-95C1-4B97-A805-508037E97509}"/>
    <dgm:cxn modelId="{34FE12A7-7494-485D-9EC9-A32C79700694}" srcId="{3B43D0FE-3A28-4B2E-83ED-93AE5F37CEA6}" destId="{FF020AAE-F976-41BC-9191-CE163A2E7FE4}" srcOrd="3" destOrd="0" parTransId="{02E0A7C7-2F45-4C9F-94F9-5427B5660D41}" sibTransId="{840EC9FC-0023-43C9-87DF-7D08A29BB352}"/>
    <dgm:cxn modelId="{E734E1AB-EBAD-459F-B8E0-0C45102011D9}" type="presOf" srcId="{D3B8E8CD-60D6-417D-AEFC-A4A200DE24CA}" destId="{20939503-F844-4686-82D4-DD60D1301530}" srcOrd="0" destOrd="0" presId="urn:microsoft.com/office/officeart/2005/8/layout/vList3"/>
    <dgm:cxn modelId="{7A945ACD-FC4D-4869-A85A-4067E5402C4F}" type="presOf" srcId="{C14C64C9-2176-46D5-881C-F8C541E41DEE}" destId="{E851C79E-A2C9-42FC-81A9-1515400ED108}" srcOrd="0" destOrd="0" presId="urn:microsoft.com/office/officeart/2005/8/layout/vList3"/>
    <dgm:cxn modelId="{9962B2DE-CCCF-4E08-B88B-985253654721}" type="presOf" srcId="{97838272-97F4-43A5-BBD4-C416C20B6FD6}" destId="{B460E6D9-557F-4EA2-9B60-50B6CB794EB5}" srcOrd="0" destOrd="0" presId="urn:microsoft.com/office/officeart/2005/8/layout/vList3"/>
    <dgm:cxn modelId="{4A8B9DE4-4F0E-402A-9547-D34DC5289F3C}" type="presOf" srcId="{3B43D0FE-3A28-4B2E-83ED-93AE5F37CEA6}" destId="{F40BA2BD-EC25-49ED-BC31-EE568C85D549}" srcOrd="0" destOrd="0" presId="urn:microsoft.com/office/officeart/2005/8/layout/vList3"/>
    <dgm:cxn modelId="{F4857BF2-5715-433C-B520-6117B88C2426}" srcId="{3B43D0FE-3A28-4B2E-83ED-93AE5F37CEA6}" destId="{558B66B2-897A-443B-BD2C-BECF6745C3F2}" srcOrd="4" destOrd="0" parTransId="{F3B83400-7629-4736-A0F7-2BD87441F2E7}" sibTransId="{57A3AC6F-87EB-4B41-B7CB-D4235BA6F260}"/>
    <dgm:cxn modelId="{D917C7F5-8FB9-434B-89F4-01027363DB61}" srcId="{3B43D0FE-3A28-4B2E-83ED-93AE5F37CEA6}" destId="{D3B8E8CD-60D6-417D-AEFC-A4A200DE24CA}" srcOrd="0" destOrd="0" parTransId="{2A5B1F14-4BAE-4D65-B397-8563FBBFD66B}" sibTransId="{D2FFBEEF-A2D7-4FE2-BF7A-8780D5D80B32}"/>
    <dgm:cxn modelId="{DFAF82F6-40CA-4037-AB57-CDAD6E0C53AE}" type="presOf" srcId="{D4E8994A-9229-45AE-8F8F-05D78C2BF39A}" destId="{77BCFA88-E20C-4A18-9326-155158937448}" srcOrd="0" destOrd="0" presId="urn:microsoft.com/office/officeart/2005/8/layout/vList3"/>
    <dgm:cxn modelId="{E7B6648B-6819-4775-A340-21F9183863ED}" type="presParOf" srcId="{F40BA2BD-EC25-49ED-BC31-EE568C85D549}" destId="{FEE10326-D2A6-4232-8446-447BD5D8AB91}" srcOrd="0" destOrd="0" presId="urn:microsoft.com/office/officeart/2005/8/layout/vList3"/>
    <dgm:cxn modelId="{29BFBFF6-6552-48F1-B5A3-52304F73C6E9}" type="presParOf" srcId="{FEE10326-D2A6-4232-8446-447BD5D8AB91}" destId="{946CC197-3997-42A3-8239-5E62B6C5A166}" srcOrd="0" destOrd="0" presId="urn:microsoft.com/office/officeart/2005/8/layout/vList3"/>
    <dgm:cxn modelId="{F545AEFF-E57A-4E72-95DC-6028AE161B1F}" type="presParOf" srcId="{FEE10326-D2A6-4232-8446-447BD5D8AB91}" destId="{20939503-F844-4686-82D4-DD60D1301530}" srcOrd="1" destOrd="0" presId="urn:microsoft.com/office/officeart/2005/8/layout/vList3"/>
    <dgm:cxn modelId="{FFB968A6-D7D1-4C96-A7C2-442E8F3BC523}" type="presParOf" srcId="{F40BA2BD-EC25-49ED-BC31-EE568C85D549}" destId="{3790E89C-F5B8-4866-901C-04216A0CB121}" srcOrd="1" destOrd="0" presId="urn:microsoft.com/office/officeart/2005/8/layout/vList3"/>
    <dgm:cxn modelId="{8BF659FD-239F-4617-BE3E-1435FDBD4380}" type="presParOf" srcId="{F40BA2BD-EC25-49ED-BC31-EE568C85D549}" destId="{240C0866-8BE3-4BEF-88DF-64093A3E7284}" srcOrd="2" destOrd="0" presId="urn:microsoft.com/office/officeart/2005/8/layout/vList3"/>
    <dgm:cxn modelId="{B11409CB-6D7A-4241-BFB2-037F9E8CB533}" type="presParOf" srcId="{240C0866-8BE3-4BEF-88DF-64093A3E7284}" destId="{6BA5FEA0-0BC3-44B2-9918-5DEDF0D75809}" srcOrd="0" destOrd="0" presId="urn:microsoft.com/office/officeart/2005/8/layout/vList3"/>
    <dgm:cxn modelId="{F84C966B-95FB-489F-9C43-F70C24072DDB}" type="presParOf" srcId="{240C0866-8BE3-4BEF-88DF-64093A3E7284}" destId="{8A7985B0-9260-4904-9347-5A010D481640}" srcOrd="1" destOrd="0" presId="urn:microsoft.com/office/officeart/2005/8/layout/vList3"/>
    <dgm:cxn modelId="{1358B373-8B90-41F6-9310-746164B205BE}" type="presParOf" srcId="{F40BA2BD-EC25-49ED-BC31-EE568C85D549}" destId="{A0B330B4-7B94-42AC-B8CE-C9ABD9D76AB0}" srcOrd="3" destOrd="0" presId="urn:microsoft.com/office/officeart/2005/8/layout/vList3"/>
    <dgm:cxn modelId="{1A55EA22-1ECA-4AAE-BCE2-E41E27A1228B}" type="presParOf" srcId="{F40BA2BD-EC25-49ED-BC31-EE568C85D549}" destId="{39857A55-FD92-4589-9C16-6555536F477C}" srcOrd="4" destOrd="0" presId="urn:microsoft.com/office/officeart/2005/8/layout/vList3"/>
    <dgm:cxn modelId="{50E9E01C-6452-4968-9083-64837995E281}" type="presParOf" srcId="{39857A55-FD92-4589-9C16-6555536F477C}" destId="{9F6494E2-219E-45AA-B6EC-670E466D3441}" srcOrd="0" destOrd="0" presId="urn:microsoft.com/office/officeart/2005/8/layout/vList3"/>
    <dgm:cxn modelId="{DA8331BA-4410-4708-9F9C-0E4B82D22D56}" type="presParOf" srcId="{39857A55-FD92-4589-9C16-6555536F477C}" destId="{E851C79E-A2C9-42FC-81A9-1515400ED108}" srcOrd="1" destOrd="0" presId="urn:microsoft.com/office/officeart/2005/8/layout/vList3"/>
    <dgm:cxn modelId="{1B9CCFBC-7477-444E-AB06-871B0BFD5F4D}" type="presParOf" srcId="{F40BA2BD-EC25-49ED-BC31-EE568C85D549}" destId="{A0B463A1-FCF1-4C65-A5AF-D7836C6FEDAE}" srcOrd="5" destOrd="0" presId="urn:microsoft.com/office/officeart/2005/8/layout/vList3"/>
    <dgm:cxn modelId="{F7459036-28B6-4C6C-8550-B23F18DFDD89}" type="presParOf" srcId="{F40BA2BD-EC25-49ED-BC31-EE568C85D549}" destId="{00F6DA49-AF55-4E55-B1C7-E1788B5C4B88}" srcOrd="6" destOrd="0" presId="urn:microsoft.com/office/officeart/2005/8/layout/vList3"/>
    <dgm:cxn modelId="{8D5917A1-4359-4C35-BC70-6AF86536FA5D}" type="presParOf" srcId="{00F6DA49-AF55-4E55-B1C7-E1788B5C4B88}" destId="{34E6AC37-661E-4489-AA65-378CA474EF85}" srcOrd="0" destOrd="0" presId="urn:microsoft.com/office/officeart/2005/8/layout/vList3"/>
    <dgm:cxn modelId="{6FD0E53F-F443-49F2-AF67-953A18DCEFE4}" type="presParOf" srcId="{00F6DA49-AF55-4E55-B1C7-E1788B5C4B88}" destId="{3E247FCD-E308-4A72-82C9-49B5889E03F8}" srcOrd="1" destOrd="0" presId="urn:microsoft.com/office/officeart/2005/8/layout/vList3"/>
    <dgm:cxn modelId="{A05B143F-8341-4251-A3B4-F7775D679F67}" type="presParOf" srcId="{F40BA2BD-EC25-49ED-BC31-EE568C85D549}" destId="{52F23F3A-72D2-478A-9C83-03DFC7B8F3FD}" srcOrd="7" destOrd="0" presId="urn:microsoft.com/office/officeart/2005/8/layout/vList3"/>
    <dgm:cxn modelId="{327F3945-95FE-46F3-BFC9-B5CB803C4A46}" type="presParOf" srcId="{F40BA2BD-EC25-49ED-BC31-EE568C85D549}" destId="{4BA23CE1-EC3C-4203-98D9-84949BCABF68}" srcOrd="8" destOrd="0" presId="urn:microsoft.com/office/officeart/2005/8/layout/vList3"/>
    <dgm:cxn modelId="{EB80CA40-D02D-4A28-9DDB-7B5DF55CD3EA}" type="presParOf" srcId="{4BA23CE1-EC3C-4203-98D9-84949BCABF68}" destId="{4B27C871-103F-4C9F-A2B0-BACAA1E9F5E2}" srcOrd="0" destOrd="0" presId="urn:microsoft.com/office/officeart/2005/8/layout/vList3"/>
    <dgm:cxn modelId="{F2ADFF7F-607D-4753-8017-8F0126B9C732}" type="presParOf" srcId="{4BA23CE1-EC3C-4203-98D9-84949BCABF68}" destId="{23CEB51F-88E8-4A2C-B37A-98727EE6A793}" srcOrd="1" destOrd="0" presId="urn:microsoft.com/office/officeart/2005/8/layout/vList3"/>
    <dgm:cxn modelId="{1723838C-9219-468D-B34F-4F55CC562EAC}" type="presParOf" srcId="{F40BA2BD-EC25-49ED-BC31-EE568C85D549}" destId="{53200BB8-C2EE-4719-82A6-66705CDC1DC5}" srcOrd="9" destOrd="0" presId="urn:microsoft.com/office/officeart/2005/8/layout/vList3"/>
    <dgm:cxn modelId="{C78B9176-C16F-4313-B193-31A7E418E61F}" type="presParOf" srcId="{F40BA2BD-EC25-49ED-BC31-EE568C85D549}" destId="{3010AB17-141D-4D10-8E48-C34F762D1609}" srcOrd="10" destOrd="0" presId="urn:microsoft.com/office/officeart/2005/8/layout/vList3"/>
    <dgm:cxn modelId="{44A162E4-31EE-4FF0-8C25-E31C7CD57D23}" type="presParOf" srcId="{3010AB17-141D-4D10-8E48-C34F762D1609}" destId="{1F5CEC07-E585-41F9-ABD1-73DAA5DA2DD9}" srcOrd="0" destOrd="0" presId="urn:microsoft.com/office/officeart/2005/8/layout/vList3"/>
    <dgm:cxn modelId="{D03BC88B-F545-4BAC-8851-59CB39739A70}" type="presParOf" srcId="{3010AB17-141D-4D10-8E48-C34F762D1609}" destId="{77BCFA88-E20C-4A18-9326-155158937448}" srcOrd="1" destOrd="0" presId="urn:microsoft.com/office/officeart/2005/8/layout/vList3"/>
    <dgm:cxn modelId="{2630A8B3-B585-4861-BD21-8AA75898BF31}" type="presParOf" srcId="{F40BA2BD-EC25-49ED-BC31-EE568C85D549}" destId="{789FAF6B-95FC-47FA-8FD3-4C399364EE63}" srcOrd="11" destOrd="0" presId="urn:microsoft.com/office/officeart/2005/8/layout/vList3"/>
    <dgm:cxn modelId="{201CB7FE-EFB8-41CA-9E0A-2407B97F67BF}" type="presParOf" srcId="{F40BA2BD-EC25-49ED-BC31-EE568C85D549}" destId="{70D103F1-902C-4B7F-A7BC-EFC24CA4A630}" srcOrd="12" destOrd="0" presId="urn:microsoft.com/office/officeart/2005/8/layout/vList3"/>
    <dgm:cxn modelId="{CCF5567E-35AB-473A-825C-BA5B5E706BDC}" type="presParOf" srcId="{70D103F1-902C-4B7F-A7BC-EFC24CA4A630}" destId="{DDA7FE2D-02BD-4264-B333-E286CD5C0E57}" srcOrd="0" destOrd="0" presId="urn:microsoft.com/office/officeart/2005/8/layout/vList3"/>
    <dgm:cxn modelId="{A5AB7E14-03E0-4DA0-A2FE-99441F05A026}" type="presParOf" srcId="{70D103F1-902C-4B7F-A7BC-EFC24CA4A630}" destId="{B460E6D9-557F-4EA2-9B60-50B6CB794EB5}"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DDEF0-C537-44DA-8DE1-1875A569DA02}">
      <dsp:nvSpPr>
        <dsp:cNvPr id="0" name=""/>
        <dsp:cNvSpPr/>
      </dsp:nvSpPr>
      <dsp:spPr>
        <a:xfrm rot="10800000">
          <a:off x="1115480" y="45443"/>
          <a:ext cx="3824669" cy="496730"/>
        </a:xfrm>
        <a:prstGeom prst="homePlate">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9044"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a:t>Mammography</a:t>
          </a:r>
        </a:p>
      </dsp:txBody>
      <dsp:txXfrm rot="10800000">
        <a:off x="1239662" y="45443"/>
        <a:ext cx="3700487" cy="496730"/>
      </dsp:txXfrm>
    </dsp:sp>
    <dsp:sp modelId="{E659D6EF-E0CA-4E7E-B5F9-B19D15B4F1D8}">
      <dsp:nvSpPr>
        <dsp:cNvPr id="0" name=""/>
        <dsp:cNvSpPr/>
      </dsp:nvSpPr>
      <dsp:spPr>
        <a:xfrm>
          <a:off x="811232" y="2926"/>
          <a:ext cx="608495" cy="58176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9525"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0939503-F844-4686-82D4-DD60D1301530}">
      <dsp:nvSpPr>
        <dsp:cNvPr id="0" name=""/>
        <dsp:cNvSpPr/>
      </dsp:nvSpPr>
      <dsp:spPr>
        <a:xfrm rot="10800000">
          <a:off x="1143539" y="856482"/>
          <a:ext cx="3824669" cy="496730"/>
        </a:xfrm>
        <a:prstGeom prst="homePlate">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9044"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a:t>Women Only Groups</a:t>
          </a:r>
        </a:p>
      </dsp:txBody>
      <dsp:txXfrm rot="10800000">
        <a:off x="1267721" y="856482"/>
        <a:ext cx="3700487" cy="496730"/>
      </dsp:txXfrm>
    </dsp:sp>
    <dsp:sp modelId="{946CC197-3997-42A3-8239-5E62B6C5A166}">
      <dsp:nvSpPr>
        <dsp:cNvPr id="0" name=""/>
        <dsp:cNvSpPr/>
      </dsp:nvSpPr>
      <dsp:spPr>
        <a:xfrm>
          <a:off x="783173" y="732970"/>
          <a:ext cx="720731" cy="74375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a:ln w="9525"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851C79E-A2C9-42FC-81A9-1515400ED108}">
      <dsp:nvSpPr>
        <dsp:cNvPr id="0" name=""/>
        <dsp:cNvSpPr/>
      </dsp:nvSpPr>
      <dsp:spPr>
        <a:xfrm rot="10800000">
          <a:off x="1127241" y="1635108"/>
          <a:ext cx="3824669" cy="640444"/>
        </a:xfrm>
        <a:prstGeom prst="homePlate">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9044"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a:t>Osteoporosis Counseling</a:t>
          </a:r>
        </a:p>
      </dsp:txBody>
      <dsp:txXfrm rot="10800000">
        <a:off x="1287352" y="1635108"/>
        <a:ext cx="3664558" cy="640444"/>
      </dsp:txXfrm>
    </dsp:sp>
    <dsp:sp modelId="{9F6494E2-219E-45AA-B6EC-670E466D3441}">
      <dsp:nvSpPr>
        <dsp:cNvPr id="0" name=""/>
        <dsp:cNvSpPr/>
      </dsp:nvSpPr>
      <dsp:spPr>
        <a:xfrm>
          <a:off x="799471" y="1625002"/>
          <a:ext cx="655540" cy="66065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2000" r="-32000"/>
          </a:stretch>
        </a:blipFill>
        <a:ln w="9525"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3E247FCD-E308-4A72-82C9-49B5889E03F8}">
      <dsp:nvSpPr>
        <dsp:cNvPr id="0" name=""/>
        <dsp:cNvSpPr/>
      </dsp:nvSpPr>
      <dsp:spPr>
        <a:xfrm rot="10800000">
          <a:off x="1126695" y="2460964"/>
          <a:ext cx="3824669" cy="600080"/>
        </a:xfrm>
        <a:prstGeom prst="homePlate">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9044"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Weight Loss/Nutrition/Fitness</a:t>
          </a:r>
        </a:p>
      </dsp:txBody>
      <dsp:txXfrm rot="10800000">
        <a:off x="1276715" y="2460964"/>
        <a:ext cx="3674649" cy="600080"/>
      </dsp:txXfrm>
    </dsp:sp>
    <dsp:sp modelId="{34E6AC37-661E-4489-AA65-378CA474EF85}">
      <dsp:nvSpPr>
        <dsp:cNvPr id="0" name=""/>
        <dsp:cNvSpPr/>
      </dsp:nvSpPr>
      <dsp:spPr>
        <a:xfrm>
          <a:off x="800017" y="2433937"/>
          <a:ext cx="653354" cy="654134"/>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2000" r="-12000"/>
          </a:stretch>
        </a:blipFill>
        <a:ln w="9525"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3CEB51F-88E8-4A2C-B37A-98727EE6A793}">
      <dsp:nvSpPr>
        <dsp:cNvPr id="0" name=""/>
        <dsp:cNvSpPr/>
      </dsp:nvSpPr>
      <dsp:spPr>
        <a:xfrm rot="10800000">
          <a:off x="1141326" y="3331992"/>
          <a:ext cx="3824669" cy="496730"/>
        </a:xfrm>
        <a:prstGeom prst="homePlate">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9044"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a:t>Birth Control &amp; Plan B</a:t>
          </a:r>
        </a:p>
      </dsp:txBody>
      <dsp:txXfrm rot="10800000">
        <a:off x="1265508" y="3331992"/>
        <a:ext cx="3700487" cy="496730"/>
      </dsp:txXfrm>
    </dsp:sp>
    <dsp:sp modelId="{4B27C871-103F-4C9F-A2B0-BACAA1E9F5E2}">
      <dsp:nvSpPr>
        <dsp:cNvPr id="0" name=""/>
        <dsp:cNvSpPr/>
      </dsp:nvSpPr>
      <dsp:spPr>
        <a:xfrm>
          <a:off x="785386" y="3236349"/>
          <a:ext cx="711879" cy="688016"/>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5000" b="-15000"/>
          </a:stretch>
        </a:blipFill>
        <a:ln w="9525"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E9ADA65-A440-4A2B-98D3-AC9CD66E88AB}">
      <dsp:nvSpPr>
        <dsp:cNvPr id="0" name=""/>
        <dsp:cNvSpPr/>
      </dsp:nvSpPr>
      <dsp:spPr>
        <a:xfrm rot="10800000">
          <a:off x="1121300" y="4092265"/>
          <a:ext cx="3824669" cy="622289"/>
        </a:xfrm>
        <a:prstGeom prst="homePlate">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9044"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Maternity Care Coordination</a:t>
          </a:r>
        </a:p>
      </dsp:txBody>
      <dsp:txXfrm rot="10800000">
        <a:off x="1276872" y="4092265"/>
        <a:ext cx="3669097" cy="622289"/>
      </dsp:txXfrm>
    </dsp:sp>
    <dsp:sp modelId="{99307FB9-38A7-4EF6-A9D9-10AF6796FC13}">
      <dsp:nvSpPr>
        <dsp:cNvPr id="0" name=""/>
        <dsp:cNvSpPr/>
      </dsp:nvSpPr>
      <dsp:spPr>
        <a:xfrm>
          <a:off x="805412" y="4072644"/>
          <a:ext cx="631776" cy="661531"/>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4000" r="-4000"/>
          </a:stretch>
        </a:blipFill>
        <a:ln w="9525"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B460E6D9-557F-4EA2-9B60-50B6CB794EB5}">
      <dsp:nvSpPr>
        <dsp:cNvPr id="0" name=""/>
        <dsp:cNvSpPr/>
      </dsp:nvSpPr>
      <dsp:spPr>
        <a:xfrm rot="10800000">
          <a:off x="1135005" y="4939361"/>
          <a:ext cx="3824669" cy="496730"/>
        </a:xfrm>
        <a:prstGeom prst="homePlate">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9044"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a:t>GYN Care</a:t>
          </a:r>
        </a:p>
      </dsp:txBody>
      <dsp:txXfrm rot="10800000">
        <a:off x="1259187" y="4939361"/>
        <a:ext cx="3700487" cy="496730"/>
      </dsp:txXfrm>
    </dsp:sp>
    <dsp:sp modelId="{DDA7FE2D-02BD-4264-B333-E286CD5C0E57}">
      <dsp:nvSpPr>
        <dsp:cNvPr id="0" name=""/>
        <dsp:cNvSpPr/>
      </dsp:nvSpPr>
      <dsp:spPr>
        <a:xfrm>
          <a:off x="791707" y="4882453"/>
          <a:ext cx="686596" cy="610546"/>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20000" r="-20000"/>
          </a:stretch>
        </a:blipFill>
        <a:ln w="9525"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39503-F844-4686-82D4-DD60D1301530}">
      <dsp:nvSpPr>
        <dsp:cNvPr id="0" name=""/>
        <dsp:cNvSpPr/>
      </dsp:nvSpPr>
      <dsp:spPr>
        <a:xfrm rot="10800000">
          <a:off x="1103878" y="119334"/>
          <a:ext cx="3718131" cy="462773"/>
        </a:xfrm>
        <a:prstGeom prst="homePlate">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4070"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a:t>Fertility Services</a:t>
          </a:r>
        </a:p>
      </dsp:txBody>
      <dsp:txXfrm rot="10800000">
        <a:off x="1219571" y="119334"/>
        <a:ext cx="3602438" cy="462773"/>
      </dsp:txXfrm>
    </dsp:sp>
    <dsp:sp modelId="{946CC197-3997-42A3-8239-5E62B6C5A166}">
      <dsp:nvSpPr>
        <dsp:cNvPr id="0" name=""/>
        <dsp:cNvSpPr/>
      </dsp:nvSpPr>
      <dsp:spPr>
        <a:xfrm>
          <a:off x="769165" y="584"/>
          <a:ext cx="669424" cy="70027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3000" r="-33000"/>
          </a:stretch>
        </a:blipFill>
        <a:ln w="9525"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A7985B0-9260-4904-9347-5A010D481640}">
      <dsp:nvSpPr>
        <dsp:cNvPr id="0" name=""/>
        <dsp:cNvSpPr/>
      </dsp:nvSpPr>
      <dsp:spPr>
        <a:xfrm rot="10800000">
          <a:off x="1115072" y="931100"/>
          <a:ext cx="3718131" cy="462773"/>
        </a:xfrm>
        <a:prstGeom prst="homePlate">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4070"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a:t>Mental Health</a:t>
          </a:r>
        </a:p>
      </dsp:txBody>
      <dsp:txXfrm rot="10800000">
        <a:off x="1230765" y="931100"/>
        <a:ext cx="3602438" cy="462773"/>
      </dsp:txXfrm>
    </dsp:sp>
    <dsp:sp modelId="{6BA5FEA0-0BC3-44B2-9918-5DEDF0D75809}">
      <dsp:nvSpPr>
        <dsp:cNvPr id="0" name=""/>
        <dsp:cNvSpPr/>
      </dsp:nvSpPr>
      <dsp:spPr>
        <a:xfrm>
          <a:off x="757971" y="838999"/>
          <a:ext cx="714202" cy="64697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a:ln w="9525"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851C79E-A2C9-42FC-81A9-1515400ED108}">
      <dsp:nvSpPr>
        <dsp:cNvPr id="0" name=""/>
        <dsp:cNvSpPr/>
      </dsp:nvSpPr>
      <dsp:spPr>
        <a:xfrm rot="10800000">
          <a:off x="1108484" y="1669848"/>
          <a:ext cx="3718131" cy="568378"/>
        </a:xfrm>
        <a:prstGeom prst="homePlate">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4070"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a:t>Menopause Counseling &amp; Hormone Therapy</a:t>
          </a:r>
        </a:p>
      </dsp:txBody>
      <dsp:txXfrm rot="10800000">
        <a:off x="1250578" y="1669848"/>
        <a:ext cx="3576037" cy="568378"/>
      </dsp:txXfrm>
    </dsp:sp>
    <dsp:sp modelId="{9F6494E2-219E-45AA-B6EC-670E466D3441}">
      <dsp:nvSpPr>
        <dsp:cNvPr id="0" name=""/>
        <dsp:cNvSpPr/>
      </dsp:nvSpPr>
      <dsp:spPr>
        <a:xfrm>
          <a:off x="764558" y="1624116"/>
          <a:ext cx="687852" cy="65984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9525"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3E247FCD-E308-4A72-82C9-49B5889E03F8}">
      <dsp:nvSpPr>
        <dsp:cNvPr id="0" name=""/>
        <dsp:cNvSpPr/>
      </dsp:nvSpPr>
      <dsp:spPr>
        <a:xfrm rot="10800000">
          <a:off x="1100070" y="2465028"/>
          <a:ext cx="3718131" cy="544240"/>
        </a:xfrm>
        <a:prstGeom prst="homePlate">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4070"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Intimate Partner Violence Assistance</a:t>
          </a:r>
        </a:p>
      </dsp:txBody>
      <dsp:txXfrm rot="10800000">
        <a:off x="1236130" y="2465028"/>
        <a:ext cx="3582071" cy="544240"/>
      </dsp:txXfrm>
    </dsp:sp>
    <dsp:sp modelId="{34E6AC37-661E-4489-AA65-378CA474EF85}">
      <dsp:nvSpPr>
        <dsp:cNvPr id="0" name=""/>
        <dsp:cNvSpPr/>
      </dsp:nvSpPr>
      <dsp:spPr>
        <a:xfrm>
          <a:off x="772973" y="2422099"/>
          <a:ext cx="654195" cy="63009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9525"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3CEB51F-88E8-4A2C-B37A-98727EE6A793}">
      <dsp:nvSpPr>
        <dsp:cNvPr id="0" name=""/>
        <dsp:cNvSpPr/>
      </dsp:nvSpPr>
      <dsp:spPr>
        <a:xfrm rot="10800000">
          <a:off x="1072438" y="3193335"/>
          <a:ext cx="3718131" cy="642533"/>
        </a:xfrm>
        <a:prstGeom prst="homePlate">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4070"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Military Sexual Trauma Services </a:t>
          </a:r>
        </a:p>
      </dsp:txBody>
      <dsp:txXfrm rot="10800000">
        <a:off x="1233071" y="3193335"/>
        <a:ext cx="3557498" cy="642533"/>
      </dsp:txXfrm>
    </dsp:sp>
    <dsp:sp modelId="{4B27C871-103F-4C9F-A2B0-BACAA1E9F5E2}">
      <dsp:nvSpPr>
        <dsp:cNvPr id="0" name=""/>
        <dsp:cNvSpPr/>
      </dsp:nvSpPr>
      <dsp:spPr>
        <a:xfrm>
          <a:off x="773611" y="3190338"/>
          <a:ext cx="651640" cy="687787"/>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a:ln w="9525"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7BCFA88-E20C-4A18-9326-155158937448}">
      <dsp:nvSpPr>
        <dsp:cNvPr id="0" name=""/>
        <dsp:cNvSpPr/>
      </dsp:nvSpPr>
      <dsp:spPr>
        <a:xfrm rot="10800000">
          <a:off x="1129407" y="4082183"/>
          <a:ext cx="3718131" cy="630968"/>
        </a:xfrm>
        <a:prstGeom prst="homePlate">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4070"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Benefits &amp; Eligibility Information</a:t>
          </a:r>
        </a:p>
      </dsp:txBody>
      <dsp:txXfrm rot="10800000">
        <a:off x="1287149" y="4082183"/>
        <a:ext cx="3560389" cy="630968"/>
      </dsp:txXfrm>
    </dsp:sp>
    <dsp:sp modelId="{1F5CEC07-E585-41F9-ABD1-73DAA5DA2DD9}">
      <dsp:nvSpPr>
        <dsp:cNvPr id="0" name=""/>
        <dsp:cNvSpPr/>
      </dsp:nvSpPr>
      <dsp:spPr>
        <a:xfrm>
          <a:off x="756463" y="4016268"/>
          <a:ext cx="720232" cy="715308"/>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20000" r="-20000"/>
          </a:stretch>
        </a:blipFill>
        <a:ln w="9525"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B460E6D9-557F-4EA2-9B60-50B6CB794EB5}">
      <dsp:nvSpPr>
        <dsp:cNvPr id="0" name=""/>
        <dsp:cNvSpPr/>
      </dsp:nvSpPr>
      <dsp:spPr>
        <a:xfrm rot="10800000">
          <a:off x="1248723" y="4972782"/>
          <a:ext cx="3718131" cy="462773"/>
        </a:xfrm>
        <a:prstGeom prst="homePlate">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4070"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Lactation Rooms</a:t>
          </a:r>
        </a:p>
      </dsp:txBody>
      <dsp:txXfrm rot="10800000">
        <a:off x="1364416" y="4972782"/>
        <a:ext cx="3602438" cy="462773"/>
      </dsp:txXfrm>
    </dsp:sp>
    <dsp:sp modelId="{DDA7FE2D-02BD-4264-B333-E286CD5C0E57}">
      <dsp:nvSpPr>
        <dsp:cNvPr id="0" name=""/>
        <dsp:cNvSpPr/>
      </dsp:nvSpPr>
      <dsp:spPr>
        <a:xfrm>
          <a:off x="765051" y="4869718"/>
          <a:ext cx="685881" cy="651751"/>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3000" b="-3000"/>
          </a:stretch>
        </a:blipFill>
        <a:ln w="9525"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D42C15-CC3E-4435-BBFB-DAB86536E68B}" type="datetimeFigureOut">
              <a:rPr lang="en-US" smtClean="0"/>
              <a:t>10/26/2023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AEC810-AB16-4A16-AB0B-579FEAC13ABE}" type="slidenum">
              <a:rPr lang="en-US" smtClean="0"/>
              <a:t>‹#›</a:t>
            </a:fld>
            <a:endParaRPr lang="en-US"/>
          </a:p>
        </p:txBody>
      </p:sp>
    </p:spTree>
    <p:extLst>
      <p:ext uri="{BB962C8B-B14F-4D97-AF65-F5344CB8AC3E}">
        <p14:creationId xmlns:p14="http://schemas.microsoft.com/office/powerpoint/2010/main" val="2274635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Avenir Next LT Pro" panose="020B0504020202020204" pitchFamily="34" charset="0"/>
              </a:rPr>
              <a:t>Mountain Home VA dedicated and named the CLC dining hall after Veteran Hazel Berry. Veteran Berry was a World War II Navy Veteran. From 1966 to 2020, Veteran Berry volunteered over 12,446 hours at James H. Quillen Medical Center helping care for patients and visiting fellow veterans. </a:t>
            </a:r>
            <a:endParaRPr lang="en-US" dirty="0"/>
          </a:p>
        </p:txBody>
      </p:sp>
      <p:sp>
        <p:nvSpPr>
          <p:cNvPr id="4" name="Slide Number Placeholder 3"/>
          <p:cNvSpPr>
            <a:spLocks noGrp="1"/>
          </p:cNvSpPr>
          <p:nvPr>
            <p:ph type="sldNum" sz="quarter" idx="5"/>
          </p:nvPr>
        </p:nvSpPr>
        <p:spPr/>
        <p:txBody>
          <a:bodyPr/>
          <a:lstStyle/>
          <a:p>
            <a:fld id="{45AEC810-AB16-4A16-AB0B-579FEAC13ABE}" type="slidenum">
              <a:rPr lang="en-US" smtClean="0"/>
              <a:t>9</a:t>
            </a:fld>
            <a:endParaRPr lang="en-US"/>
          </a:p>
        </p:txBody>
      </p:sp>
    </p:spTree>
    <p:extLst>
      <p:ext uri="{BB962C8B-B14F-4D97-AF65-F5344CB8AC3E}">
        <p14:creationId xmlns:p14="http://schemas.microsoft.com/office/powerpoint/2010/main" val="1035709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DA76D-4AD6-459B-9B1A-2997299EE2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ABC8E1-E2F8-4B20-AA5B-7B7F1CA081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F74012-2A3C-4F58-B8D4-48C1ACE28B41}"/>
              </a:ext>
            </a:extLst>
          </p:cNvPr>
          <p:cNvSpPr>
            <a:spLocks noGrp="1"/>
          </p:cNvSpPr>
          <p:nvPr>
            <p:ph type="dt" sz="half" idx="10"/>
          </p:nvPr>
        </p:nvSpPr>
        <p:spPr/>
        <p:txBody>
          <a:bodyPr/>
          <a:lstStyle/>
          <a:p>
            <a:fld id="{92DD93C6-291B-4A61-88C5-D31D6F30BC18}" type="datetimeFigureOut">
              <a:rPr lang="en-US" smtClean="0"/>
              <a:t>10/26/2023</a:t>
            </a:fld>
            <a:endParaRPr lang="en-US" dirty="0"/>
          </a:p>
        </p:txBody>
      </p:sp>
      <p:sp>
        <p:nvSpPr>
          <p:cNvPr id="5" name="Footer Placeholder 4">
            <a:extLst>
              <a:ext uri="{FF2B5EF4-FFF2-40B4-BE49-F238E27FC236}">
                <a16:creationId xmlns:a16="http://schemas.microsoft.com/office/drawing/2014/main" id="{CBD69D15-2884-4C80-B2C5-6B86D70D84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CEACE2-47AF-4075-843B-7C8C81F6AD4D}"/>
              </a:ext>
            </a:extLst>
          </p:cNvPr>
          <p:cNvSpPr>
            <a:spLocks noGrp="1"/>
          </p:cNvSpPr>
          <p:nvPr>
            <p:ph type="sldNum" sz="quarter" idx="12"/>
          </p:nvPr>
        </p:nvSpPr>
        <p:spPr/>
        <p:txBody>
          <a:bodyPr/>
          <a:lstStyle/>
          <a:p>
            <a:fld id="{7A786B0F-25D9-4D14-8D1A-91A1F72EAF5D}" type="slidenum">
              <a:rPr lang="en-US" smtClean="0"/>
              <a:t>‹#›</a:t>
            </a:fld>
            <a:endParaRPr lang="en-US" dirty="0"/>
          </a:p>
        </p:txBody>
      </p:sp>
      <p:sp>
        <p:nvSpPr>
          <p:cNvPr id="7" name="Rectangle 6">
            <a:extLst>
              <a:ext uri="{FF2B5EF4-FFF2-40B4-BE49-F238E27FC236}">
                <a16:creationId xmlns:a16="http://schemas.microsoft.com/office/drawing/2014/main" id="{A406EB31-E737-4771-B3C2-572868785244}"/>
              </a:ext>
            </a:extLst>
          </p:cNvPr>
          <p:cNvSpPr/>
          <p:nvPr userDrawn="1"/>
        </p:nvSpPr>
        <p:spPr>
          <a:xfrm>
            <a:off x="0" y="97"/>
            <a:ext cx="12192000" cy="68579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Tree>
    <p:extLst>
      <p:ext uri="{BB962C8B-B14F-4D97-AF65-F5344CB8AC3E}">
        <p14:creationId xmlns:p14="http://schemas.microsoft.com/office/powerpoint/2010/main" val="3036151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0DC984-DED5-4D85-A965-4629A2728B73}"/>
              </a:ext>
            </a:extLst>
          </p:cNvPr>
          <p:cNvSpPr txBox="1"/>
          <p:nvPr userDrawn="1"/>
        </p:nvSpPr>
        <p:spPr>
          <a:xfrm rot="18970913">
            <a:off x="3518263" y="1982450"/>
            <a:ext cx="4720047" cy="1446550"/>
          </a:xfrm>
          <a:prstGeom prst="rect">
            <a:avLst/>
          </a:prstGeom>
          <a:noFill/>
        </p:spPr>
        <p:txBody>
          <a:bodyPr wrap="square" rtlCol="0">
            <a:spAutoFit/>
          </a:bodyPr>
          <a:lstStyle/>
          <a:p>
            <a:r>
              <a:rPr lang="en-US" sz="8800" dirty="0">
                <a:solidFill>
                  <a:schemeClr val="bg1">
                    <a:lumMod val="75000"/>
                  </a:schemeClr>
                </a:solidFill>
              </a:rPr>
              <a:t>DRAFT</a:t>
            </a:r>
          </a:p>
        </p:txBody>
      </p:sp>
      <p:graphicFrame>
        <p:nvGraphicFramePr>
          <p:cNvPr id="4" name="Object 3" hidden="1"/>
          <p:cNvGraphicFramePr>
            <a:graphicFrameLocks noChangeAspect="1"/>
          </p:cNvGraphicFramePr>
          <p:nvPr userDrawn="1">
            <p:custDataLst>
              <p:tags r:id="rId1"/>
            </p:custDataLst>
          </p:nvPr>
        </p:nvGraphicFramePr>
        <p:xfrm>
          <a:off x="2119" y="1592"/>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2119" y="1592"/>
                        <a:ext cx="2116" cy="1587"/>
                      </a:xfrm>
                      <a:prstGeom prst="rect">
                        <a:avLst/>
                      </a:prstGeom>
                    </p:spPr>
                  </p:pic>
                </p:oleObj>
              </mc:Fallback>
            </mc:AlternateContent>
          </a:graphicData>
        </a:graphic>
      </p:graphicFrame>
      <p:sp>
        <p:nvSpPr>
          <p:cNvPr id="2" name="Title 1"/>
          <p:cNvSpPr>
            <a:spLocks noGrp="1"/>
          </p:cNvSpPr>
          <p:nvPr>
            <p:ph type="ctrTitle"/>
          </p:nvPr>
        </p:nvSpPr>
        <p:spPr>
          <a:xfrm>
            <a:off x="3934671" y="2591311"/>
            <a:ext cx="7928345" cy="1905255"/>
          </a:xfrm>
        </p:spPr>
        <p:txBody>
          <a:bodyPr/>
          <a:lstStyle>
            <a:lvl1pPr algn="l">
              <a:defRPr>
                <a:solidFill>
                  <a:schemeClr val="accent2"/>
                </a:solidFill>
              </a:defRPr>
            </a:lvl1pPr>
          </a:lstStyle>
          <a:p>
            <a:r>
              <a:rPr lang="en-US"/>
              <a:t>Click to edit Master title style</a:t>
            </a:r>
          </a:p>
        </p:txBody>
      </p:sp>
      <p:sp>
        <p:nvSpPr>
          <p:cNvPr id="3" name="Subtitle 2"/>
          <p:cNvSpPr>
            <a:spLocks noGrp="1"/>
          </p:cNvSpPr>
          <p:nvPr>
            <p:ph type="subTitle" idx="1" hasCustomPrompt="1"/>
          </p:nvPr>
        </p:nvSpPr>
        <p:spPr>
          <a:xfrm>
            <a:off x="3895117" y="4803733"/>
            <a:ext cx="7968015" cy="450535"/>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a:t>
            </a:r>
          </a:p>
        </p:txBody>
      </p:sp>
      <p:sp>
        <p:nvSpPr>
          <p:cNvPr id="7" name="Slide Number Placeholder 5"/>
          <p:cNvSpPr txBox="1">
            <a:spLocks/>
          </p:cNvSpPr>
          <p:nvPr userDrawn="1"/>
        </p:nvSpPr>
        <p:spPr>
          <a:xfrm>
            <a:off x="9250441" y="6400235"/>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200" smtClean="0">
                <a:solidFill>
                  <a:prstClr val="white"/>
                </a:solidFill>
              </a:rPr>
              <a:pPr/>
              <a:t>‹#›</a:t>
            </a:fld>
            <a:endParaRPr lang="en-US" sz="1200" dirty="0">
              <a:solidFill>
                <a:prstClr val="white"/>
              </a:solidFill>
            </a:endParaRPr>
          </a:p>
        </p:txBody>
      </p:sp>
      <p:sp>
        <p:nvSpPr>
          <p:cNvPr id="8" name="Rectangle 7"/>
          <p:cNvSpPr/>
          <p:nvPr userDrawn="1"/>
        </p:nvSpPr>
        <p:spPr>
          <a:xfrm>
            <a:off x="0" y="5376957"/>
            <a:ext cx="12192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800" dirty="0">
              <a:solidFill>
                <a:prstClr val="white"/>
              </a:solidFill>
            </a:endParaRPr>
          </a:p>
        </p:txBody>
      </p:sp>
      <p:pic>
        <p:nvPicPr>
          <p:cNvPr id="12" name="Picture 11" descr="3. VA-PRIMARY-HORIZONTAL-WHITE-VECTOR2.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96000" y="5687906"/>
            <a:ext cx="5181600" cy="865219"/>
          </a:xfrm>
          <a:prstGeom prst="rect">
            <a:avLst/>
          </a:prstGeom>
        </p:spPr>
      </p:pic>
      <p:sp>
        <p:nvSpPr>
          <p:cNvPr id="9" name="Rectangle 8">
            <a:extLst>
              <a:ext uri="{FF2B5EF4-FFF2-40B4-BE49-F238E27FC236}">
                <a16:creationId xmlns:a16="http://schemas.microsoft.com/office/drawing/2014/main" id="{E3BBF127-B7C0-4FF3-84D2-136E58243316}"/>
              </a:ext>
            </a:extLst>
          </p:cNvPr>
          <p:cNvSpPr/>
          <p:nvPr userDrawn="1"/>
        </p:nvSpPr>
        <p:spPr>
          <a:xfrm>
            <a:off x="0" y="97"/>
            <a:ext cx="12192000" cy="68579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Tree>
    <p:extLst>
      <p:ext uri="{BB962C8B-B14F-4D97-AF65-F5344CB8AC3E}">
        <p14:creationId xmlns:p14="http://schemas.microsoft.com/office/powerpoint/2010/main" val="1055354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2119" y="1592"/>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2119" y="1592"/>
                        <a:ext cx="2116" cy="1587"/>
                      </a:xfrm>
                      <a:prstGeom prst="rect">
                        <a:avLst/>
                      </a:prstGeom>
                    </p:spPr>
                  </p:pic>
                </p:oleObj>
              </mc:Fallback>
            </mc:AlternateContent>
          </a:graphicData>
        </a:graphic>
      </p:graphicFrame>
      <p:sp>
        <p:nvSpPr>
          <p:cNvPr id="3" name="Content Placeholder 2"/>
          <p:cNvSpPr>
            <a:spLocks noGrp="1"/>
          </p:cNvSpPr>
          <p:nvPr>
            <p:ph idx="1"/>
          </p:nvPr>
        </p:nvSpPr>
        <p:spPr>
          <a:xfrm>
            <a:off x="609600" y="838201"/>
            <a:ext cx="10972800" cy="5287964"/>
          </a:xfrm>
        </p:spPr>
        <p:txBody>
          <a:bodyPr>
            <a:normAutofit/>
          </a:bodyPr>
          <a:lstStyle>
            <a:lvl1pPr>
              <a:defRPr sz="2000"/>
            </a:lvl1pPr>
            <a:lvl2pPr>
              <a:defRPr sz="1800"/>
            </a:lvl2pPr>
            <a:lvl3pPr>
              <a:defRPr sz="1600"/>
            </a:lvl3pPr>
            <a:lvl4pPr>
              <a:defRPr sz="14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a:xfrm>
            <a:off x="9148841" y="6392869"/>
            <a:ext cx="2844800" cy="365125"/>
          </a:xfrm>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2" name="Title 1"/>
          <p:cNvSpPr>
            <a:spLocks noGrp="1"/>
          </p:cNvSpPr>
          <p:nvPr>
            <p:ph type="title"/>
          </p:nvPr>
        </p:nvSpPr>
        <p:spPr>
          <a:xfrm>
            <a:off x="0" y="0"/>
            <a:ext cx="12192000" cy="685800"/>
          </a:xfrm>
        </p:spPr>
        <p:txBody>
          <a:bodyPr>
            <a:noAutofit/>
          </a:bodyPr>
          <a:lstStyle>
            <a:lvl1pPr>
              <a:defRPr sz="28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529557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627EF-1022-4358-90AD-36A101F1832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F3F0009-0E59-4D3A-8251-F19C4EB10726}"/>
              </a:ext>
            </a:extLst>
          </p:cNvPr>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AFB2E7-E020-4FC6-AF75-E7B03FA9378D}"/>
              </a:ext>
            </a:extLst>
          </p:cNvPr>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EC805C-50A0-42C8-BA51-1E9A5D2E86C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B6FF67B-DCBB-443F-A9D1-9E34A819F49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0353BD9-6F4E-4B9F-AAA1-1CB0E6358DD3}"/>
              </a:ext>
            </a:extLst>
          </p:cNvPr>
          <p:cNvSpPr>
            <a:spLocks noGrp="1"/>
          </p:cNvSpPr>
          <p:nvPr>
            <p:ph type="sldNum" sz="quarter" idx="12"/>
          </p:nvPr>
        </p:nvSpPr>
        <p:spPr/>
        <p:txBody>
          <a:bodyPr/>
          <a:lstStyle/>
          <a:p>
            <a:fld id="{BEE14A57-6DB0-4B85-B1C3-5F93A69E053E}" type="slidenum">
              <a:rPr lang="en-US" smtClean="0"/>
              <a:t>‹#›</a:t>
            </a:fld>
            <a:endParaRPr lang="en-US" dirty="0"/>
          </a:p>
        </p:txBody>
      </p:sp>
    </p:spTree>
    <p:extLst>
      <p:ext uri="{BB962C8B-B14F-4D97-AF65-F5344CB8AC3E}">
        <p14:creationId xmlns:p14="http://schemas.microsoft.com/office/powerpoint/2010/main" val="3766589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787F1D-8053-4C90-A584-8B1CEADF4FFC}"/>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552E97FE-B371-4616-A36F-916A1B2404F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32DBFA8-9015-4A3A-8774-9A9245512EDB}"/>
              </a:ext>
            </a:extLst>
          </p:cNvPr>
          <p:cNvSpPr>
            <a:spLocks noGrp="1"/>
          </p:cNvSpPr>
          <p:nvPr>
            <p:ph type="sldNum" sz="quarter" idx="12"/>
          </p:nvPr>
        </p:nvSpPr>
        <p:spPr/>
        <p:txBody>
          <a:bodyPr/>
          <a:lstStyle/>
          <a:p>
            <a:fld id="{7A786B0F-25D9-4D14-8D1A-91A1F72EAF5D}" type="slidenum">
              <a:rPr lang="en-US" smtClean="0"/>
              <a:t>‹#›</a:t>
            </a:fld>
            <a:endParaRPr lang="en-US" dirty="0"/>
          </a:p>
        </p:txBody>
      </p:sp>
    </p:spTree>
    <p:extLst>
      <p:ext uri="{BB962C8B-B14F-4D97-AF65-F5344CB8AC3E}">
        <p14:creationId xmlns:p14="http://schemas.microsoft.com/office/powerpoint/2010/main" val="2637464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lank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a:t>Click to edit Master title style</a:t>
            </a:r>
          </a:p>
        </p:txBody>
      </p:sp>
      <p:sp>
        <p:nvSpPr>
          <p:cNvPr id="7" name="Slide Number Placeholder 5"/>
          <p:cNvSpPr>
            <a:spLocks noGrp="1"/>
          </p:cNvSpPr>
          <p:nvPr>
            <p:ph type="sldNum" sz="quarter" idx="10"/>
          </p:nvPr>
        </p:nvSpPr>
        <p:spPr>
          <a:xfrm>
            <a:off x="10320469" y="6492876"/>
            <a:ext cx="2844800" cy="365125"/>
          </a:xfrm>
        </p:spPr>
        <p:txBody>
          <a:bodyPr/>
          <a:lstStyle/>
          <a:p>
            <a:fld id="{7535FC80-B210-4977-94B0-63EDD7FB15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09768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8"/>
            </p:custDataLst>
          </p:nvPr>
        </p:nvGraphicFramePr>
        <p:xfrm>
          <a:off x="2119" y="1592"/>
          <a:ext cx="2116" cy="1587"/>
        </p:xfrm>
        <a:graphic>
          <a:graphicData uri="http://schemas.openxmlformats.org/presentationml/2006/ole">
            <mc:AlternateContent xmlns:mc="http://schemas.openxmlformats.org/markup-compatibility/2006">
              <mc:Choice xmlns:v="urn:schemas-microsoft-com:vml" Requires="v">
                <p:oleObj name="think-cell Slide" r:id="rId9" imgW="270" imgH="270" progId="TCLayout.ActiveDocument.1">
                  <p:embed/>
                </p:oleObj>
              </mc:Choice>
              <mc:Fallback>
                <p:oleObj name="think-cell Slide" r:id="rId9" imgW="270" imgH="270" progId="TCLayout.ActiveDocument.1">
                  <p:embed/>
                  <p:pic>
                    <p:nvPicPr>
                      <p:cNvPr id="4" name="Object 3" hidden="1"/>
                      <p:cNvPicPr/>
                      <p:nvPr/>
                    </p:nvPicPr>
                    <p:blipFill>
                      <a:blip r:embed="rId10"/>
                      <a:stretch>
                        <a:fillRect/>
                      </a:stretch>
                    </p:blipFill>
                    <p:spPr>
                      <a:xfrm>
                        <a:off x="2119" y="1592"/>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609600" y="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94"/>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83"/>
            <a:ext cx="12192000" cy="731839"/>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pic>
          <p:nvPicPr>
            <p:cNvPr id="9" name="Picture 8" descr="3. VA-PRIMARY-HORIZONTAL-WHITE-VECTOR2.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9250441" y="6400235"/>
            <a:ext cx="2844800" cy="365125"/>
          </a:xfrm>
          <a:prstGeom prst="rect">
            <a:avLst/>
          </a:prstGeom>
        </p:spPr>
        <p:txBody>
          <a:bodyPr vert="horz" lIns="91440" tIns="45720" rIns="91440" bIns="45720" rtlCol="0" anchor="ctr"/>
          <a:lstStyle>
            <a:lvl1pPr algn="r">
              <a:defRPr sz="1200">
                <a:solidFill>
                  <a:schemeClr val="bg1"/>
                </a:solidFill>
              </a:defRPr>
            </a:lvl1pPr>
          </a:lstStyle>
          <a:p>
            <a:fld id="{D983F1FA-211D-3044-9E35-958DFBC26156}" type="slidenum">
              <a:rPr lang="en-US" smtClean="0">
                <a:solidFill>
                  <a:prstClr val="white"/>
                </a:solidFill>
              </a:rPr>
              <a:pPr/>
              <a:t>‹#›</a:t>
            </a:fld>
            <a:endParaRPr lang="en-US" dirty="0">
              <a:solidFill>
                <a:prstClr val="white"/>
              </a:solidFill>
            </a:endParaRP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203200"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221FCA4-14F3-4C41-8E91-9F3B1D564C30}"/>
              </a:ext>
            </a:extLst>
          </p:cNvPr>
          <p:cNvSpPr/>
          <p:nvPr userDrawn="1"/>
        </p:nvSpPr>
        <p:spPr>
          <a:xfrm>
            <a:off x="0" y="97"/>
            <a:ext cx="12192000" cy="68579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Tree>
    <p:extLst>
      <p:ext uri="{BB962C8B-B14F-4D97-AF65-F5344CB8AC3E}">
        <p14:creationId xmlns:p14="http://schemas.microsoft.com/office/powerpoint/2010/main" val="1899903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youtu.be/ODMsB0h2rHw"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rQrr_1ZC3o8"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13">
            <a:extLst>
              <a:ext uri="{FF2B5EF4-FFF2-40B4-BE49-F238E27FC236}">
                <a16:creationId xmlns:a16="http://schemas.microsoft.com/office/drawing/2014/main" id="{EF41B96D-8A1E-2287-4BBA-13450E46E75B}"/>
              </a:ext>
            </a:extLst>
          </p:cNvPr>
          <p:cNvPicPr>
            <a:picLocks noChangeAspect="1"/>
          </p:cNvPicPr>
          <p:nvPr/>
        </p:nvPicPr>
        <p:blipFill rotWithShape="1">
          <a:blip r:embed="rId2"/>
          <a:srcRect l="14696" t="-2300" r="10541" b="-4221"/>
          <a:stretch/>
        </p:blipFill>
        <p:spPr>
          <a:xfrm>
            <a:off x="9067800" y="2665881"/>
            <a:ext cx="3200400" cy="3528076"/>
          </a:xfrm>
          <a:prstGeom prst="rect">
            <a:avLst/>
          </a:prstGeom>
        </p:spPr>
      </p:pic>
      <p:sp>
        <p:nvSpPr>
          <p:cNvPr id="2" name="Title 1">
            <a:extLst>
              <a:ext uri="{FF2B5EF4-FFF2-40B4-BE49-F238E27FC236}">
                <a16:creationId xmlns:a16="http://schemas.microsoft.com/office/drawing/2014/main" id="{506EF587-EC37-5587-802C-E155BF237804}"/>
              </a:ext>
            </a:extLst>
          </p:cNvPr>
          <p:cNvSpPr>
            <a:spLocks noGrp="1"/>
          </p:cNvSpPr>
          <p:nvPr>
            <p:ph type="ctrTitle"/>
          </p:nvPr>
        </p:nvSpPr>
        <p:spPr>
          <a:xfrm>
            <a:off x="1524000" y="1122362"/>
            <a:ext cx="9144000" cy="2306637"/>
          </a:xfrm>
        </p:spPr>
        <p:txBody>
          <a:bodyPr/>
          <a:lstStyle/>
          <a:p>
            <a:r>
              <a:rPr lang="en-US" dirty="0"/>
              <a:t>Stacey Norris, LCSW</a:t>
            </a:r>
          </a:p>
        </p:txBody>
      </p:sp>
      <p:sp>
        <p:nvSpPr>
          <p:cNvPr id="3" name="Subtitle 2">
            <a:extLst>
              <a:ext uri="{FF2B5EF4-FFF2-40B4-BE49-F238E27FC236}">
                <a16:creationId xmlns:a16="http://schemas.microsoft.com/office/drawing/2014/main" id="{5BA8E3B3-23EB-A25B-176F-53920E23DEF0}"/>
              </a:ext>
            </a:extLst>
          </p:cNvPr>
          <p:cNvSpPr>
            <a:spLocks noGrp="1"/>
          </p:cNvSpPr>
          <p:nvPr>
            <p:ph type="subTitle" idx="1"/>
          </p:nvPr>
        </p:nvSpPr>
        <p:spPr/>
        <p:txBody>
          <a:bodyPr/>
          <a:lstStyle/>
          <a:p>
            <a:r>
              <a:rPr lang="en-US" altLang="en-US" dirty="0"/>
              <a:t>VISN 9 Lead Women Veterans Program Manager </a:t>
            </a:r>
          </a:p>
          <a:p>
            <a:r>
              <a:rPr lang="en-US" altLang="en-US" dirty="0">
                <a:cs typeface="Calibri"/>
              </a:rPr>
              <a:t>U.S. Department of Veterans Affairs </a:t>
            </a:r>
          </a:p>
          <a:p>
            <a:endParaRPr lang="en-US" dirty="0"/>
          </a:p>
        </p:txBody>
      </p:sp>
      <p:sp>
        <p:nvSpPr>
          <p:cNvPr id="4" name="Slide Number Placeholder 3">
            <a:extLst>
              <a:ext uri="{FF2B5EF4-FFF2-40B4-BE49-F238E27FC236}">
                <a16:creationId xmlns:a16="http://schemas.microsoft.com/office/drawing/2014/main" id="{F9BD0831-E501-59C7-62D5-8E2B62935847}"/>
              </a:ext>
            </a:extLst>
          </p:cNvPr>
          <p:cNvSpPr>
            <a:spLocks noGrp="1"/>
          </p:cNvSpPr>
          <p:nvPr>
            <p:ph type="sldNum" sz="quarter" idx="12"/>
          </p:nvPr>
        </p:nvSpPr>
        <p:spPr/>
        <p:txBody>
          <a:bodyPr/>
          <a:lstStyle/>
          <a:p>
            <a:fld id="{7A786B0F-25D9-4D14-8D1A-91A1F72EAF5D}" type="slidenum">
              <a:rPr lang="en-US" smtClean="0"/>
              <a:t>1</a:t>
            </a:fld>
            <a:endParaRPr lang="en-US" dirty="0"/>
          </a:p>
        </p:txBody>
      </p:sp>
    </p:spTree>
    <p:extLst>
      <p:ext uri="{BB962C8B-B14F-4D97-AF65-F5344CB8AC3E}">
        <p14:creationId xmlns:p14="http://schemas.microsoft.com/office/powerpoint/2010/main" val="2251172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EF276C-5CBC-C7FE-C41D-CD2585768228}"/>
              </a:ext>
            </a:extLst>
          </p:cNvPr>
          <p:cNvSpPr>
            <a:spLocks noGrp="1"/>
          </p:cNvSpPr>
          <p:nvPr>
            <p:ph type="sldNum" sz="quarter" idx="12"/>
          </p:nvPr>
        </p:nvSpPr>
        <p:spPr/>
        <p:txBody>
          <a:bodyPr/>
          <a:lstStyle/>
          <a:p>
            <a:fld id="{D983F1FA-211D-3044-9E35-958DFBC26156}" type="slidenum">
              <a:rPr lang="en-US" smtClean="0">
                <a:solidFill>
                  <a:prstClr val="white"/>
                </a:solidFill>
              </a:rPr>
              <a:pPr/>
              <a:t>10</a:t>
            </a:fld>
            <a:endParaRPr lang="en-US" dirty="0">
              <a:solidFill>
                <a:prstClr val="white"/>
              </a:solidFill>
            </a:endParaRPr>
          </a:p>
        </p:txBody>
      </p:sp>
      <p:sp>
        <p:nvSpPr>
          <p:cNvPr id="4" name="Title 3">
            <a:extLst>
              <a:ext uri="{FF2B5EF4-FFF2-40B4-BE49-F238E27FC236}">
                <a16:creationId xmlns:a16="http://schemas.microsoft.com/office/drawing/2014/main" id="{0D8CD3BA-1B0E-BD02-B4BA-0AF44A42FF2B}"/>
              </a:ext>
            </a:extLst>
          </p:cNvPr>
          <p:cNvSpPr>
            <a:spLocks noGrp="1"/>
          </p:cNvSpPr>
          <p:nvPr>
            <p:ph type="title"/>
          </p:nvPr>
        </p:nvSpPr>
        <p:spPr/>
        <p:txBody>
          <a:bodyPr/>
          <a:lstStyle/>
          <a:p>
            <a:r>
              <a:rPr lang="en-US" dirty="0"/>
              <a:t>Women Veterans Program</a:t>
            </a:r>
          </a:p>
        </p:txBody>
      </p:sp>
      <p:pic>
        <p:nvPicPr>
          <p:cNvPr id="5" name="Content Placeholder 4">
            <a:hlinkClick r:id="rId2"/>
            <a:extLst>
              <a:ext uri="{FF2B5EF4-FFF2-40B4-BE49-F238E27FC236}">
                <a16:creationId xmlns:a16="http://schemas.microsoft.com/office/drawing/2014/main" id="{91C061AA-336A-90A8-3E03-13A7868C4D3F}"/>
              </a:ext>
            </a:extLst>
          </p:cNvPr>
          <p:cNvPicPr>
            <a:picLocks noGrp="1" noChangeAspect="1"/>
          </p:cNvPicPr>
          <p:nvPr>
            <p:ph idx="1"/>
          </p:nvPr>
        </p:nvPicPr>
        <p:blipFill>
          <a:blip r:embed="rId3"/>
          <a:stretch>
            <a:fillRect/>
          </a:stretch>
        </p:blipFill>
        <p:spPr>
          <a:xfrm>
            <a:off x="1523603" y="856265"/>
            <a:ext cx="9144793" cy="5145470"/>
          </a:xfrm>
          <a:prstGeom prst="rect">
            <a:avLst/>
          </a:prstGeom>
        </p:spPr>
      </p:pic>
    </p:spTree>
    <p:extLst>
      <p:ext uri="{BB962C8B-B14F-4D97-AF65-F5344CB8AC3E}">
        <p14:creationId xmlns:p14="http://schemas.microsoft.com/office/powerpoint/2010/main" val="637040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F5B97C-605D-592C-9E43-C391825AAECD}"/>
              </a:ext>
            </a:extLst>
          </p:cNvPr>
          <p:cNvSpPr>
            <a:spLocks noGrp="1"/>
          </p:cNvSpPr>
          <p:nvPr>
            <p:ph type="sldNum" sz="quarter" idx="12"/>
          </p:nvPr>
        </p:nvSpPr>
        <p:spPr/>
        <p:txBody>
          <a:bodyPr/>
          <a:lstStyle/>
          <a:p>
            <a:fld id="{BEE14A57-6DB0-4B85-B1C3-5F93A69E053E}" type="slidenum">
              <a:rPr lang="en-US" smtClean="0"/>
              <a:t>11</a:t>
            </a:fld>
            <a:endParaRPr lang="en-US" dirty="0"/>
          </a:p>
        </p:txBody>
      </p:sp>
      <p:sp>
        <p:nvSpPr>
          <p:cNvPr id="2" name="Title 1">
            <a:extLst>
              <a:ext uri="{FF2B5EF4-FFF2-40B4-BE49-F238E27FC236}">
                <a16:creationId xmlns:a16="http://schemas.microsoft.com/office/drawing/2014/main" id="{E2D3B813-8ABE-A9FA-A032-AA9029155A48}"/>
              </a:ext>
            </a:extLst>
          </p:cNvPr>
          <p:cNvSpPr>
            <a:spLocks noGrp="1"/>
          </p:cNvSpPr>
          <p:nvPr>
            <p:ph type="title"/>
          </p:nvPr>
        </p:nvSpPr>
        <p:spPr>
          <a:xfrm>
            <a:off x="0" y="0"/>
            <a:ext cx="12192000" cy="494270"/>
          </a:xfrm>
        </p:spPr>
        <p:txBody>
          <a:bodyPr>
            <a:normAutofit fontScale="90000"/>
          </a:bodyPr>
          <a:lstStyle/>
          <a:p>
            <a:br>
              <a:rPr lang="en-US" sz="4400" dirty="0">
                <a:solidFill>
                  <a:schemeClr val="bg1"/>
                </a:solidFill>
                <a:latin typeface="+mn-lt"/>
                <a:ea typeface="+mj-ea"/>
                <a:cs typeface="Calibri"/>
              </a:rPr>
            </a:br>
            <a:r>
              <a:rPr lang="en-US" sz="4400" dirty="0">
                <a:solidFill>
                  <a:schemeClr val="bg1"/>
                </a:solidFill>
                <a:latin typeface="+mn-lt"/>
                <a:ea typeface="+mj-ea"/>
                <a:cs typeface="Calibri"/>
              </a:rPr>
              <a:t>Women Veterans Program Managers</a:t>
            </a:r>
            <a:r>
              <a:rPr lang="en-US" sz="3200" dirty="0">
                <a:solidFill>
                  <a:schemeClr val="bg1"/>
                </a:solidFill>
                <a:latin typeface="Calibri"/>
                <a:cs typeface="Calibri"/>
              </a:rPr>
              <a:t> </a:t>
            </a:r>
            <a:br>
              <a:rPr lang="en-US" sz="3200" dirty="0">
                <a:solidFill>
                  <a:schemeClr val="bg1"/>
                </a:solidFill>
              </a:rPr>
            </a:br>
            <a:endParaRPr lang="en-US" dirty="0"/>
          </a:p>
        </p:txBody>
      </p:sp>
      <p:graphicFrame>
        <p:nvGraphicFramePr>
          <p:cNvPr id="12" name="Table 12">
            <a:extLst>
              <a:ext uri="{FF2B5EF4-FFF2-40B4-BE49-F238E27FC236}">
                <a16:creationId xmlns:a16="http://schemas.microsoft.com/office/drawing/2014/main" id="{D95620F3-3725-8282-DFAF-0CC2667D264C}"/>
              </a:ext>
            </a:extLst>
          </p:cNvPr>
          <p:cNvGraphicFramePr>
            <a:graphicFrameLocks noGrp="1"/>
          </p:cNvGraphicFramePr>
          <p:nvPr>
            <p:ph idx="1"/>
            <p:extLst>
              <p:ext uri="{D42A27DB-BD31-4B8C-83A1-F6EECF244321}">
                <p14:modId xmlns:p14="http://schemas.microsoft.com/office/powerpoint/2010/main" val="2425494659"/>
              </p:ext>
            </p:extLst>
          </p:nvPr>
        </p:nvGraphicFramePr>
        <p:xfrm>
          <a:off x="609600" y="838200"/>
          <a:ext cx="10972797" cy="4785360"/>
        </p:xfrm>
        <a:graphic>
          <a:graphicData uri="http://schemas.openxmlformats.org/drawingml/2006/table">
            <a:tbl>
              <a:tblPr firstRow="1" bandRow="1">
                <a:tableStyleId>{5C22544A-7EE6-4342-B048-85BDC9FD1C3A}</a:tableStyleId>
              </a:tblPr>
              <a:tblGrid>
                <a:gridCol w="3777049">
                  <a:extLst>
                    <a:ext uri="{9D8B030D-6E8A-4147-A177-3AD203B41FA5}">
                      <a16:colId xmlns:a16="http://schemas.microsoft.com/office/drawing/2014/main" val="1531244065"/>
                    </a:ext>
                  </a:extLst>
                </a:gridCol>
                <a:gridCol w="3818237">
                  <a:extLst>
                    <a:ext uri="{9D8B030D-6E8A-4147-A177-3AD203B41FA5}">
                      <a16:colId xmlns:a16="http://schemas.microsoft.com/office/drawing/2014/main" val="3263180692"/>
                    </a:ext>
                  </a:extLst>
                </a:gridCol>
                <a:gridCol w="3377511">
                  <a:extLst>
                    <a:ext uri="{9D8B030D-6E8A-4147-A177-3AD203B41FA5}">
                      <a16:colId xmlns:a16="http://schemas.microsoft.com/office/drawing/2014/main" val="3111392948"/>
                    </a:ext>
                  </a:extLst>
                </a:gridCol>
              </a:tblGrid>
              <a:tr h="370840">
                <a:tc>
                  <a:txBody>
                    <a:bodyPr/>
                    <a:lstStyle/>
                    <a:p>
                      <a:pPr algn="ctr"/>
                      <a:r>
                        <a:rPr lang="en-US" sz="3200" dirty="0"/>
                        <a:t>WVPM</a:t>
                      </a:r>
                    </a:p>
                  </a:txBody>
                  <a:tcPr/>
                </a:tc>
                <a:tc>
                  <a:txBody>
                    <a:bodyPr/>
                    <a:lstStyle/>
                    <a:p>
                      <a:pPr algn="ctr"/>
                      <a:r>
                        <a:rPr lang="en-US" sz="3200" dirty="0"/>
                        <a:t>Location</a:t>
                      </a:r>
                    </a:p>
                  </a:txBody>
                  <a:tcPr/>
                </a:tc>
                <a:tc>
                  <a:txBody>
                    <a:bodyPr/>
                    <a:lstStyle/>
                    <a:p>
                      <a:pPr algn="ctr"/>
                      <a:r>
                        <a:rPr lang="en-US" sz="3200" dirty="0"/>
                        <a:t>Email</a:t>
                      </a:r>
                    </a:p>
                  </a:txBody>
                  <a:tcPr/>
                </a:tc>
                <a:extLst>
                  <a:ext uri="{0D108BD9-81ED-4DB2-BD59-A6C34878D82A}">
                    <a16:rowId xmlns:a16="http://schemas.microsoft.com/office/drawing/2014/main" val="3832423467"/>
                  </a:ext>
                </a:extLst>
              </a:tr>
              <a:tr h="370840">
                <a:tc>
                  <a:txBody>
                    <a:bodyPr/>
                    <a:lstStyle/>
                    <a:p>
                      <a:pPr algn="ctr"/>
                      <a:r>
                        <a:rPr lang="en-US" sz="2400" dirty="0"/>
                        <a:t>Stacey Norris, LCSW, VISN 9 Lead</a:t>
                      </a:r>
                    </a:p>
                  </a:txBody>
                  <a:tcPr/>
                </a:tc>
                <a:tc>
                  <a:txBody>
                    <a:bodyPr/>
                    <a:lstStyle/>
                    <a:p>
                      <a:pPr algn="ctr"/>
                      <a:r>
                        <a:rPr lang="en-US" sz="2400" dirty="0"/>
                        <a:t>Nashville, TN, VISN 9 Office</a:t>
                      </a:r>
                    </a:p>
                  </a:txBody>
                  <a:tcPr/>
                </a:tc>
                <a:tc>
                  <a:txBody>
                    <a:bodyPr/>
                    <a:lstStyle/>
                    <a:p>
                      <a:pPr algn="ctr"/>
                      <a:r>
                        <a:rPr lang="en-US" sz="2400" dirty="0"/>
                        <a:t>stacey.norris@va.gov</a:t>
                      </a:r>
                    </a:p>
                  </a:txBody>
                  <a:tcPr/>
                </a:tc>
                <a:extLst>
                  <a:ext uri="{0D108BD9-81ED-4DB2-BD59-A6C34878D82A}">
                    <a16:rowId xmlns:a16="http://schemas.microsoft.com/office/drawing/2014/main" val="502178537"/>
                  </a:ext>
                </a:extLst>
              </a:tr>
              <a:tr h="370840">
                <a:tc>
                  <a:txBody>
                    <a:bodyPr/>
                    <a:lstStyle/>
                    <a:p>
                      <a:pPr algn="ctr"/>
                      <a:r>
                        <a:rPr lang="en-US" sz="2400" dirty="0"/>
                        <a:t>Lynn Daugherty, RN</a:t>
                      </a:r>
                    </a:p>
                  </a:txBody>
                  <a:tcPr/>
                </a:tc>
                <a:tc>
                  <a:txBody>
                    <a:bodyPr/>
                    <a:lstStyle/>
                    <a:p>
                      <a:pPr algn="ctr"/>
                      <a:r>
                        <a:rPr lang="en-US" sz="2400" dirty="0"/>
                        <a:t>Tennessee Valley Healthcare System</a:t>
                      </a:r>
                    </a:p>
                  </a:txBody>
                  <a:tcPr/>
                </a:tc>
                <a:tc>
                  <a:txBody>
                    <a:bodyPr/>
                    <a:lstStyle/>
                    <a:p>
                      <a:pPr algn="ctr"/>
                      <a:r>
                        <a:rPr lang="en-US" sz="2400" dirty="0"/>
                        <a:t>lynn.daugherty2@va.gov</a:t>
                      </a:r>
                    </a:p>
                  </a:txBody>
                  <a:tcPr/>
                </a:tc>
                <a:extLst>
                  <a:ext uri="{0D108BD9-81ED-4DB2-BD59-A6C34878D82A}">
                    <a16:rowId xmlns:a16="http://schemas.microsoft.com/office/drawing/2014/main" val="3631739960"/>
                  </a:ext>
                </a:extLst>
              </a:tr>
              <a:tr h="370840">
                <a:tc>
                  <a:txBody>
                    <a:bodyPr/>
                    <a:lstStyle/>
                    <a:p>
                      <a:pPr algn="ctr"/>
                      <a:r>
                        <a:rPr lang="en-US" sz="2400" dirty="0"/>
                        <a:t>Dr. Charmin Thomas, </a:t>
                      </a:r>
                      <a:r>
                        <a:rPr lang="en-US" sz="2400" dirty="0" err="1"/>
                        <a:t>DNSc</a:t>
                      </a:r>
                      <a:r>
                        <a:rPr lang="en-US" sz="2400" dirty="0"/>
                        <a:t>, APN-BC</a:t>
                      </a:r>
                    </a:p>
                  </a:txBody>
                  <a:tcPr/>
                </a:tc>
                <a:tc>
                  <a:txBody>
                    <a:bodyPr/>
                    <a:lstStyle/>
                    <a:p>
                      <a:pPr algn="ctr"/>
                      <a:r>
                        <a:rPr lang="en-US" sz="2400" dirty="0"/>
                        <a:t>Memphis, TN VAMC</a:t>
                      </a:r>
                    </a:p>
                  </a:txBody>
                  <a:tcPr/>
                </a:tc>
                <a:tc>
                  <a:txBody>
                    <a:bodyPr/>
                    <a:lstStyle/>
                    <a:p>
                      <a:pPr algn="ctr"/>
                      <a:r>
                        <a:rPr lang="en-US" sz="2400" dirty="0"/>
                        <a:t>charmin.thomas@va.gov</a:t>
                      </a:r>
                    </a:p>
                  </a:txBody>
                  <a:tcPr/>
                </a:tc>
                <a:extLst>
                  <a:ext uri="{0D108BD9-81ED-4DB2-BD59-A6C34878D82A}">
                    <a16:rowId xmlns:a16="http://schemas.microsoft.com/office/drawing/2014/main" val="1167605073"/>
                  </a:ext>
                </a:extLst>
              </a:tr>
              <a:tr h="370840">
                <a:tc>
                  <a:txBody>
                    <a:bodyPr/>
                    <a:lstStyle/>
                    <a:p>
                      <a:pPr algn="ctr"/>
                      <a:r>
                        <a:rPr lang="en-US" sz="2400" dirty="0"/>
                        <a:t>Nichole Chapin, LCSW</a:t>
                      </a:r>
                    </a:p>
                  </a:txBody>
                  <a:tcPr/>
                </a:tc>
                <a:tc>
                  <a:txBody>
                    <a:bodyPr/>
                    <a:lstStyle/>
                    <a:p>
                      <a:pPr algn="ctr"/>
                      <a:r>
                        <a:rPr lang="en-US" sz="2400" dirty="0"/>
                        <a:t>Mountain Home, TN VAMC</a:t>
                      </a:r>
                    </a:p>
                  </a:txBody>
                  <a:tcPr/>
                </a:tc>
                <a:tc>
                  <a:txBody>
                    <a:bodyPr/>
                    <a:lstStyle/>
                    <a:p>
                      <a:pPr algn="ctr"/>
                      <a:r>
                        <a:rPr lang="en-US" sz="2400" dirty="0"/>
                        <a:t>nichole.chapin@va.gov</a:t>
                      </a:r>
                    </a:p>
                  </a:txBody>
                  <a:tcPr/>
                </a:tc>
                <a:extLst>
                  <a:ext uri="{0D108BD9-81ED-4DB2-BD59-A6C34878D82A}">
                    <a16:rowId xmlns:a16="http://schemas.microsoft.com/office/drawing/2014/main" val="1375653029"/>
                  </a:ext>
                </a:extLst>
              </a:tr>
              <a:tr h="370840">
                <a:tc>
                  <a:txBody>
                    <a:bodyPr/>
                    <a:lstStyle/>
                    <a:p>
                      <a:pPr algn="ctr"/>
                      <a:r>
                        <a:rPr lang="en-US" sz="2400" dirty="0"/>
                        <a:t>Emily Watts, LCSW</a:t>
                      </a:r>
                    </a:p>
                  </a:txBody>
                  <a:tcPr/>
                </a:tc>
                <a:tc>
                  <a:txBody>
                    <a:bodyPr/>
                    <a:lstStyle/>
                    <a:p>
                      <a:pPr algn="ctr"/>
                      <a:r>
                        <a:rPr lang="en-US" sz="2400" dirty="0"/>
                        <a:t>Louisville, KY VAMC</a:t>
                      </a:r>
                    </a:p>
                  </a:txBody>
                  <a:tcPr/>
                </a:tc>
                <a:tc>
                  <a:txBody>
                    <a:bodyPr/>
                    <a:lstStyle/>
                    <a:p>
                      <a:pPr algn="ctr"/>
                      <a:r>
                        <a:rPr lang="en-US" sz="2400" dirty="0"/>
                        <a:t>emily.watts@va.gov</a:t>
                      </a:r>
                    </a:p>
                  </a:txBody>
                  <a:tcPr/>
                </a:tc>
                <a:extLst>
                  <a:ext uri="{0D108BD9-81ED-4DB2-BD59-A6C34878D82A}">
                    <a16:rowId xmlns:a16="http://schemas.microsoft.com/office/drawing/2014/main" val="3668221374"/>
                  </a:ext>
                </a:extLst>
              </a:tr>
              <a:tr h="370840">
                <a:tc>
                  <a:txBody>
                    <a:bodyPr/>
                    <a:lstStyle/>
                    <a:p>
                      <a:pPr algn="ctr"/>
                      <a:r>
                        <a:rPr lang="en-US" sz="2400" dirty="0"/>
                        <a:t>Jimalee Ross, LCSW</a:t>
                      </a:r>
                    </a:p>
                  </a:txBody>
                  <a:tcPr/>
                </a:tc>
                <a:tc>
                  <a:txBody>
                    <a:bodyPr/>
                    <a:lstStyle/>
                    <a:p>
                      <a:pPr algn="ctr"/>
                      <a:r>
                        <a:rPr lang="en-US" sz="2400" dirty="0"/>
                        <a:t>Lexington, KY Healthcare System</a:t>
                      </a:r>
                    </a:p>
                  </a:txBody>
                  <a:tcPr/>
                </a:tc>
                <a:tc>
                  <a:txBody>
                    <a:bodyPr/>
                    <a:lstStyle/>
                    <a:p>
                      <a:pPr algn="ctr"/>
                      <a:r>
                        <a:rPr lang="en-US" sz="2400" dirty="0"/>
                        <a:t>jimalee.ross@va.gov</a:t>
                      </a:r>
                    </a:p>
                  </a:txBody>
                  <a:tcPr/>
                </a:tc>
                <a:extLst>
                  <a:ext uri="{0D108BD9-81ED-4DB2-BD59-A6C34878D82A}">
                    <a16:rowId xmlns:a16="http://schemas.microsoft.com/office/drawing/2014/main" val="2850139718"/>
                  </a:ext>
                </a:extLst>
              </a:tr>
            </a:tbl>
          </a:graphicData>
        </a:graphic>
      </p:graphicFrame>
    </p:spTree>
    <p:extLst>
      <p:ext uri="{BB962C8B-B14F-4D97-AF65-F5344CB8AC3E}">
        <p14:creationId xmlns:p14="http://schemas.microsoft.com/office/powerpoint/2010/main" val="343157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1357B5D-F39E-FBE8-514C-15F519E80340}"/>
              </a:ext>
            </a:extLst>
          </p:cNvPr>
          <p:cNvSpPr>
            <a:spLocks noGrp="1"/>
          </p:cNvSpPr>
          <p:nvPr>
            <p:ph type="sldNum" sz="quarter" idx="12"/>
          </p:nvPr>
        </p:nvSpPr>
        <p:spPr/>
        <p:txBody>
          <a:bodyPr/>
          <a:lstStyle/>
          <a:p>
            <a:fld id="{D983F1FA-211D-3044-9E35-958DFBC26156}" type="slidenum">
              <a:rPr lang="en-US" smtClean="0">
                <a:solidFill>
                  <a:prstClr val="white"/>
                </a:solidFill>
              </a:rPr>
              <a:pPr/>
              <a:t>12</a:t>
            </a:fld>
            <a:endParaRPr lang="en-US" dirty="0">
              <a:solidFill>
                <a:prstClr val="white"/>
              </a:solidFill>
            </a:endParaRPr>
          </a:p>
        </p:txBody>
      </p:sp>
      <p:sp>
        <p:nvSpPr>
          <p:cNvPr id="4" name="Title 3">
            <a:extLst>
              <a:ext uri="{FF2B5EF4-FFF2-40B4-BE49-F238E27FC236}">
                <a16:creationId xmlns:a16="http://schemas.microsoft.com/office/drawing/2014/main" id="{9B362D74-E004-DC0A-A28D-38E13524CBA7}"/>
              </a:ext>
            </a:extLst>
          </p:cNvPr>
          <p:cNvSpPr>
            <a:spLocks noGrp="1"/>
          </p:cNvSpPr>
          <p:nvPr>
            <p:ph type="title"/>
          </p:nvPr>
        </p:nvSpPr>
        <p:spPr/>
        <p:txBody>
          <a:bodyPr/>
          <a:lstStyle/>
          <a:p>
            <a:r>
              <a:rPr lang="en-US" sz="2800" dirty="0">
                <a:solidFill>
                  <a:schemeClr val="bg1"/>
                </a:solidFill>
                <a:cs typeface="Calibri"/>
              </a:rPr>
              <a:t>Questions</a:t>
            </a:r>
            <a:endParaRPr lang="en-US" dirty="0"/>
          </a:p>
        </p:txBody>
      </p:sp>
      <p:pic>
        <p:nvPicPr>
          <p:cNvPr id="5" name="Content Placeholder 4">
            <a:extLst>
              <a:ext uri="{FF2B5EF4-FFF2-40B4-BE49-F238E27FC236}">
                <a16:creationId xmlns:a16="http://schemas.microsoft.com/office/drawing/2014/main" id="{ABC0BB4D-D4B4-A7F1-A801-745260F06869}"/>
              </a:ext>
            </a:extLst>
          </p:cNvPr>
          <p:cNvPicPr>
            <a:picLocks noGrp="1" noChangeAspect="1"/>
          </p:cNvPicPr>
          <p:nvPr>
            <p:ph idx="1"/>
          </p:nvPr>
        </p:nvPicPr>
        <p:blipFill>
          <a:blip r:embed="rId2"/>
          <a:stretch>
            <a:fillRect/>
          </a:stretch>
        </p:blipFill>
        <p:spPr>
          <a:xfrm>
            <a:off x="1666202" y="726282"/>
            <a:ext cx="9047106" cy="5399881"/>
          </a:xfrm>
          <a:prstGeom prst="rect">
            <a:avLst/>
          </a:prstGeom>
        </p:spPr>
      </p:pic>
    </p:spTree>
    <p:extLst>
      <p:ext uri="{BB962C8B-B14F-4D97-AF65-F5344CB8AC3E}">
        <p14:creationId xmlns:p14="http://schemas.microsoft.com/office/powerpoint/2010/main" val="2375920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F964A19-7577-EE51-0448-EFD5882A907F}"/>
              </a:ext>
            </a:extLst>
          </p:cNvPr>
          <p:cNvSpPr>
            <a:spLocks noGrp="1"/>
          </p:cNvSpPr>
          <p:nvPr>
            <p:ph type="sldNum" sz="quarter" idx="12"/>
          </p:nvPr>
        </p:nvSpPr>
        <p:spPr/>
        <p:txBody>
          <a:bodyPr/>
          <a:lstStyle/>
          <a:p>
            <a:fld id="{D983F1FA-211D-3044-9E35-958DFBC26156}" type="slidenum">
              <a:rPr lang="en-US" smtClean="0">
                <a:solidFill>
                  <a:prstClr val="white"/>
                </a:solidFill>
              </a:rPr>
              <a:pPr/>
              <a:t>2</a:t>
            </a:fld>
            <a:endParaRPr lang="en-US" dirty="0">
              <a:solidFill>
                <a:prstClr val="white"/>
              </a:solidFill>
            </a:endParaRPr>
          </a:p>
        </p:txBody>
      </p:sp>
      <p:pic>
        <p:nvPicPr>
          <p:cNvPr id="5" name="Content Placeholder 4">
            <a:hlinkClick r:id="rId2"/>
            <a:extLst>
              <a:ext uri="{FF2B5EF4-FFF2-40B4-BE49-F238E27FC236}">
                <a16:creationId xmlns:a16="http://schemas.microsoft.com/office/drawing/2014/main" id="{4E681799-1232-0169-3F53-13D54C423DC2}"/>
              </a:ext>
            </a:extLst>
          </p:cNvPr>
          <p:cNvPicPr>
            <a:picLocks noGrp="1" noChangeAspect="1"/>
          </p:cNvPicPr>
          <p:nvPr>
            <p:ph idx="1"/>
          </p:nvPr>
        </p:nvPicPr>
        <p:blipFill>
          <a:blip r:embed="rId3"/>
          <a:stretch>
            <a:fillRect/>
          </a:stretch>
        </p:blipFill>
        <p:spPr>
          <a:xfrm>
            <a:off x="609600" y="838214"/>
            <a:ext cx="10972800" cy="5287934"/>
          </a:xfrm>
        </p:spPr>
      </p:pic>
    </p:spTree>
    <p:extLst>
      <p:ext uri="{BB962C8B-B14F-4D97-AF65-F5344CB8AC3E}">
        <p14:creationId xmlns:p14="http://schemas.microsoft.com/office/powerpoint/2010/main" val="4183623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319C8-9CA4-88D3-DFB5-630F1852A9BC}"/>
              </a:ext>
            </a:extLst>
          </p:cNvPr>
          <p:cNvSpPr>
            <a:spLocks noGrp="1"/>
          </p:cNvSpPr>
          <p:nvPr>
            <p:ph type="title"/>
          </p:nvPr>
        </p:nvSpPr>
        <p:spPr>
          <a:xfrm>
            <a:off x="609600" y="0"/>
            <a:ext cx="10972800" cy="681037"/>
          </a:xfrm>
        </p:spPr>
        <p:txBody>
          <a:bodyPr>
            <a:normAutofit fontScale="90000"/>
          </a:bodyPr>
          <a:lstStyle/>
          <a:p>
            <a:r>
              <a:rPr lang="en-US" dirty="0">
                <a:solidFill>
                  <a:schemeClr val="bg1"/>
                </a:solidFill>
              </a:rPr>
              <a:t>VISN 9- Midsouth Healthcare Network</a:t>
            </a:r>
          </a:p>
        </p:txBody>
      </p:sp>
      <p:sp>
        <p:nvSpPr>
          <p:cNvPr id="4" name="Content Placeholder 3">
            <a:extLst>
              <a:ext uri="{FF2B5EF4-FFF2-40B4-BE49-F238E27FC236}">
                <a16:creationId xmlns:a16="http://schemas.microsoft.com/office/drawing/2014/main" id="{E12DAA0E-54B3-F704-90AD-37100472E0E4}"/>
              </a:ext>
            </a:extLst>
          </p:cNvPr>
          <p:cNvSpPr>
            <a:spLocks noGrp="1"/>
          </p:cNvSpPr>
          <p:nvPr>
            <p:ph sz="half" idx="2"/>
          </p:nvPr>
        </p:nvSpPr>
        <p:spPr>
          <a:xfrm>
            <a:off x="7191632" y="852616"/>
            <a:ext cx="4390768" cy="5324347"/>
          </a:xfrm>
        </p:spPr>
        <p:txBody>
          <a:bodyPr>
            <a:normAutofit lnSpcReduction="10000"/>
          </a:bodyPr>
          <a:lstStyle/>
          <a:p>
            <a:pPr marL="91440" marR="0" lvl="0" indent="-91440"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Calibri" panose="020F0502020204030204" pitchFamily="34" charset="0"/>
                <a:cs typeface="+mn-cs"/>
              </a:rPr>
              <a:t>VISN 9 is an integrated healthcare delivery system comprised of three VA Medical Centers (VAMCs), located in Memphis, TN, Louisville, KY, and Mountain Home, TN, and two Health Care Systems located in Lexington, KY, and Nashville and Murfreesboro, TN. </a:t>
            </a:r>
          </a:p>
          <a:p>
            <a:pPr marL="91440" marR="0" lvl="0" indent="-91440"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Calibri" panose="020F0502020204030204" pitchFamily="34" charset="0"/>
                <a:cs typeface="+mn-cs"/>
              </a:rPr>
              <a:t>Midsouth Healthcare Network has 57 outpatient clinics, covers almost 100,000 square miles, 22 congressional districts, 272 counties in KY, TN, and portions of GA, IN, VA, MS, and AR. </a:t>
            </a:r>
          </a:p>
          <a:p>
            <a:pPr marL="91440" marR="0" lvl="0" indent="-91440"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Calibri" panose="020F0502020204030204" pitchFamily="34" charset="0"/>
                <a:cs typeface="+mn-cs"/>
              </a:rPr>
              <a:t>There are 383,800 Veteran enrollees in VISN 9's geographic area with approximately 274,200 users for VA healthcare.</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indent="0">
              <a:buNone/>
            </a:pPr>
            <a:endParaRPr lang="en-US" dirty="0"/>
          </a:p>
        </p:txBody>
      </p:sp>
      <p:sp>
        <p:nvSpPr>
          <p:cNvPr id="5" name="Slide Number Placeholder 4">
            <a:extLst>
              <a:ext uri="{FF2B5EF4-FFF2-40B4-BE49-F238E27FC236}">
                <a16:creationId xmlns:a16="http://schemas.microsoft.com/office/drawing/2014/main" id="{902FD3AC-EE5E-1BEE-AF41-7CFF174A425D}"/>
              </a:ext>
            </a:extLst>
          </p:cNvPr>
          <p:cNvSpPr>
            <a:spLocks noGrp="1"/>
          </p:cNvSpPr>
          <p:nvPr>
            <p:ph type="sldNum" sz="quarter" idx="12"/>
          </p:nvPr>
        </p:nvSpPr>
        <p:spPr/>
        <p:txBody>
          <a:bodyPr/>
          <a:lstStyle/>
          <a:p>
            <a:fld id="{BEE14A57-6DB0-4B85-B1C3-5F93A69E053E}" type="slidenum">
              <a:rPr lang="en-US" smtClean="0"/>
              <a:t>3</a:t>
            </a:fld>
            <a:endParaRPr lang="en-US" dirty="0"/>
          </a:p>
        </p:txBody>
      </p:sp>
      <p:pic>
        <p:nvPicPr>
          <p:cNvPr id="13" name="Content Placeholder 12">
            <a:extLst>
              <a:ext uri="{FF2B5EF4-FFF2-40B4-BE49-F238E27FC236}">
                <a16:creationId xmlns:a16="http://schemas.microsoft.com/office/drawing/2014/main" id="{D46A7F16-A742-978C-5069-B37B0AC7BAC1}"/>
              </a:ext>
            </a:extLst>
          </p:cNvPr>
          <p:cNvPicPr>
            <a:picLocks noGrp="1" noChangeAspect="1"/>
          </p:cNvPicPr>
          <p:nvPr>
            <p:ph sz="half" idx="1"/>
          </p:nvPr>
        </p:nvPicPr>
        <p:blipFill>
          <a:blip r:embed="rId2"/>
          <a:stretch>
            <a:fillRect/>
          </a:stretch>
        </p:blipFill>
        <p:spPr>
          <a:xfrm>
            <a:off x="233666" y="1025611"/>
            <a:ext cx="6677221" cy="4564591"/>
          </a:xfrm>
        </p:spPr>
      </p:pic>
    </p:spTree>
    <p:extLst>
      <p:ext uri="{BB962C8B-B14F-4D97-AF65-F5344CB8AC3E}">
        <p14:creationId xmlns:p14="http://schemas.microsoft.com/office/powerpoint/2010/main" val="2518299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F4BF06-855A-A42B-0283-AF803317F5EB}"/>
              </a:ext>
            </a:extLst>
          </p:cNvPr>
          <p:cNvSpPr>
            <a:spLocks noGrp="1"/>
          </p:cNvSpPr>
          <p:nvPr>
            <p:ph type="sldNum" sz="quarter" idx="12"/>
          </p:nvPr>
        </p:nvSpPr>
        <p:spPr/>
        <p:txBody>
          <a:bodyPr/>
          <a:lstStyle/>
          <a:p>
            <a:fld id="{D983F1FA-211D-3044-9E35-958DFBC26156}" type="slidenum">
              <a:rPr lang="en-US" smtClean="0">
                <a:solidFill>
                  <a:prstClr val="white"/>
                </a:solidFill>
              </a:rPr>
              <a:pPr/>
              <a:t>4</a:t>
            </a:fld>
            <a:endParaRPr lang="en-US" dirty="0">
              <a:solidFill>
                <a:prstClr val="white"/>
              </a:solidFill>
            </a:endParaRPr>
          </a:p>
        </p:txBody>
      </p:sp>
      <p:sp>
        <p:nvSpPr>
          <p:cNvPr id="4" name="Title 3">
            <a:extLst>
              <a:ext uri="{FF2B5EF4-FFF2-40B4-BE49-F238E27FC236}">
                <a16:creationId xmlns:a16="http://schemas.microsoft.com/office/drawing/2014/main" id="{213D497B-92CC-F397-38B9-5A6B6C3CA433}"/>
              </a:ext>
            </a:extLst>
          </p:cNvPr>
          <p:cNvSpPr>
            <a:spLocks noGrp="1"/>
          </p:cNvSpPr>
          <p:nvPr>
            <p:ph type="title"/>
          </p:nvPr>
        </p:nvSpPr>
        <p:spPr/>
        <p:txBody>
          <a:bodyPr/>
          <a:lstStyle/>
          <a:p>
            <a:r>
              <a:rPr lang="en-US" sz="2800" b="0" dirty="0">
                <a:solidFill>
                  <a:schemeClr val="bg1"/>
                </a:solidFill>
                <a:cs typeface="Calibri"/>
              </a:rPr>
              <a:t>Women Veteran Enrollees </a:t>
            </a:r>
            <a:endParaRPr lang="en-US" dirty="0"/>
          </a:p>
        </p:txBody>
      </p:sp>
      <p:graphicFrame>
        <p:nvGraphicFramePr>
          <p:cNvPr id="5" name="Content Placeholder 6">
            <a:extLst>
              <a:ext uri="{FF2B5EF4-FFF2-40B4-BE49-F238E27FC236}">
                <a16:creationId xmlns:a16="http://schemas.microsoft.com/office/drawing/2014/main" id="{BA62BDDC-9C9B-4959-1028-B5307E8EA829}"/>
              </a:ext>
            </a:extLst>
          </p:cNvPr>
          <p:cNvGraphicFramePr>
            <a:graphicFrameLocks noGrp="1"/>
          </p:cNvGraphicFramePr>
          <p:nvPr>
            <p:ph idx="1"/>
            <p:extLst>
              <p:ext uri="{D42A27DB-BD31-4B8C-83A1-F6EECF244321}">
                <p14:modId xmlns:p14="http://schemas.microsoft.com/office/powerpoint/2010/main" val="1472870125"/>
              </p:ext>
            </p:extLst>
          </p:nvPr>
        </p:nvGraphicFramePr>
        <p:xfrm>
          <a:off x="682906" y="787078"/>
          <a:ext cx="10899494" cy="5339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9552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CBAFCC-53B3-2AF6-C7DB-442914923152}"/>
              </a:ext>
            </a:extLst>
          </p:cNvPr>
          <p:cNvSpPr>
            <a:spLocks noGrp="1"/>
          </p:cNvSpPr>
          <p:nvPr>
            <p:ph type="title"/>
          </p:nvPr>
        </p:nvSpPr>
        <p:spPr>
          <a:xfrm>
            <a:off x="609600" y="0"/>
            <a:ext cx="10972800" cy="681037"/>
          </a:xfrm>
        </p:spPr>
        <p:txBody>
          <a:bodyPr/>
          <a:lstStyle/>
          <a:p>
            <a:r>
              <a:rPr lang="en-US" sz="2800" b="0" dirty="0">
                <a:solidFill>
                  <a:schemeClr val="bg1"/>
                </a:solidFill>
                <a:cs typeface="Calibri"/>
              </a:rPr>
              <a:t>Enrollees by Facility System (FY23-AUG)</a:t>
            </a:r>
            <a:endParaRPr lang="en-US" dirty="0"/>
          </a:p>
        </p:txBody>
      </p:sp>
      <p:graphicFrame>
        <p:nvGraphicFramePr>
          <p:cNvPr id="5" name="Content Placeholder 3">
            <a:extLst>
              <a:ext uri="{FF2B5EF4-FFF2-40B4-BE49-F238E27FC236}">
                <a16:creationId xmlns:a16="http://schemas.microsoft.com/office/drawing/2014/main" id="{E77FBFC1-5536-2438-3234-E589B2E13A5A}"/>
              </a:ext>
            </a:extLst>
          </p:cNvPr>
          <p:cNvGraphicFramePr>
            <a:graphicFrameLocks noGrp="1"/>
          </p:cNvGraphicFramePr>
          <p:nvPr>
            <p:ph sz="half" idx="1"/>
            <p:extLst>
              <p:ext uri="{D42A27DB-BD31-4B8C-83A1-F6EECF244321}">
                <p14:modId xmlns:p14="http://schemas.microsoft.com/office/powerpoint/2010/main" val="1340809540"/>
              </p:ext>
            </p:extLst>
          </p:nvPr>
        </p:nvGraphicFramePr>
        <p:xfrm>
          <a:off x="457201" y="976184"/>
          <a:ext cx="7105134" cy="5200779"/>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6F63089D-ABB4-8291-9286-2FFAF4EA5B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86B0F-25D9-4D14-8D1A-91A1F72EAF5D}"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Content Placeholder 6">
            <a:extLst>
              <a:ext uri="{FF2B5EF4-FFF2-40B4-BE49-F238E27FC236}">
                <a16:creationId xmlns:a16="http://schemas.microsoft.com/office/drawing/2014/main" id="{E078A87E-1098-925F-1BE9-9EB3FA92A1FF}"/>
              </a:ext>
            </a:extLst>
          </p:cNvPr>
          <p:cNvSpPr txBox="1">
            <a:spLocks noGrp="1"/>
          </p:cNvSpPr>
          <p:nvPr>
            <p:ph sz="half" idx="2"/>
          </p:nvPr>
        </p:nvSpPr>
        <p:spPr>
          <a:xfrm>
            <a:off x="8050427" y="1096576"/>
            <a:ext cx="3531973" cy="4130361"/>
          </a:xfrm>
          <a:prstGeom prst="rect">
            <a:avLst/>
          </a:prstGeom>
          <a:noFill/>
        </p:spPr>
        <p:txBody>
          <a:bodyPr wrap="square" rtlCol="0">
            <a:spAutoFit/>
          </a:bodyPr>
          <a:lstStyle/>
          <a:p>
            <a:pPr marL="0" indent="0">
              <a:buNone/>
            </a:pPr>
            <a:r>
              <a:rPr lang="en-US" b="1" u="sng" dirty="0"/>
              <a:t>Facility Location </a:t>
            </a:r>
          </a:p>
          <a:p>
            <a:pPr marL="342900" indent="-342900">
              <a:buAutoNum type="arabicPeriod"/>
            </a:pPr>
            <a:r>
              <a:rPr lang="en-US" dirty="0"/>
              <a:t>Middle TN</a:t>
            </a:r>
          </a:p>
          <a:p>
            <a:pPr marL="342900" indent="-342900">
              <a:buAutoNum type="arabicPeriod"/>
            </a:pPr>
            <a:r>
              <a:rPr lang="en-US" dirty="0"/>
              <a:t>Memphis, TN</a:t>
            </a:r>
          </a:p>
          <a:p>
            <a:pPr marL="342900" indent="-342900">
              <a:buAutoNum type="arabicPeriod"/>
            </a:pPr>
            <a:r>
              <a:rPr lang="en-US" dirty="0"/>
              <a:t>Mt. Home, TN</a:t>
            </a:r>
          </a:p>
          <a:p>
            <a:pPr marL="342900" indent="-342900">
              <a:buAutoNum type="arabicPeriod"/>
            </a:pPr>
            <a:r>
              <a:rPr lang="en-US" dirty="0"/>
              <a:t>Louisville, KY</a:t>
            </a:r>
          </a:p>
          <a:p>
            <a:pPr marL="342900" indent="-342900">
              <a:buAutoNum type="arabicPeriod"/>
            </a:pPr>
            <a:r>
              <a:rPr lang="en-US" dirty="0"/>
              <a:t>Lexington, KY</a:t>
            </a:r>
          </a:p>
          <a:p>
            <a:pPr marL="0" indent="0">
              <a:buNone/>
            </a:pPr>
            <a:endParaRPr lang="en-US" dirty="0"/>
          </a:p>
        </p:txBody>
      </p:sp>
    </p:spTree>
    <p:extLst>
      <p:ext uri="{BB962C8B-B14F-4D97-AF65-F5344CB8AC3E}">
        <p14:creationId xmlns:p14="http://schemas.microsoft.com/office/powerpoint/2010/main" val="2101872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1E65BF8C-59E9-2D62-3440-ECD03A2430BC}"/>
              </a:ext>
            </a:extLst>
          </p:cNvPr>
          <p:cNvPicPr>
            <a:picLocks noGrp="1" noChangeAspect="1"/>
          </p:cNvPicPr>
          <p:nvPr>
            <p:ph idx="1"/>
          </p:nvPr>
        </p:nvPicPr>
        <p:blipFill>
          <a:blip r:embed="rId2"/>
          <a:stretch>
            <a:fillRect/>
          </a:stretch>
        </p:blipFill>
        <p:spPr>
          <a:xfrm>
            <a:off x="825843" y="935338"/>
            <a:ext cx="10540313" cy="5207992"/>
          </a:xfrm>
        </p:spPr>
      </p:pic>
      <p:sp>
        <p:nvSpPr>
          <p:cNvPr id="3" name="Slide Number Placeholder 2">
            <a:extLst>
              <a:ext uri="{FF2B5EF4-FFF2-40B4-BE49-F238E27FC236}">
                <a16:creationId xmlns:a16="http://schemas.microsoft.com/office/drawing/2014/main" id="{69403568-B300-8EED-990F-C9BA534FA277}"/>
              </a:ext>
            </a:extLst>
          </p:cNvPr>
          <p:cNvSpPr>
            <a:spLocks noGrp="1"/>
          </p:cNvSpPr>
          <p:nvPr>
            <p:ph type="sldNum" sz="quarter" idx="12"/>
          </p:nvPr>
        </p:nvSpPr>
        <p:spPr/>
        <p:txBody>
          <a:bodyPr/>
          <a:lstStyle/>
          <a:p>
            <a:fld id="{D983F1FA-211D-3044-9E35-958DFBC26156}" type="slidenum">
              <a:rPr lang="en-US" smtClean="0">
                <a:solidFill>
                  <a:prstClr val="white"/>
                </a:solidFill>
              </a:rPr>
              <a:pPr/>
              <a:t>6</a:t>
            </a:fld>
            <a:endParaRPr lang="en-US" dirty="0">
              <a:solidFill>
                <a:prstClr val="white"/>
              </a:solidFill>
            </a:endParaRPr>
          </a:p>
        </p:txBody>
      </p:sp>
      <p:sp>
        <p:nvSpPr>
          <p:cNvPr id="4" name="Title 3">
            <a:extLst>
              <a:ext uri="{FF2B5EF4-FFF2-40B4-BE49-F238E27FC236}">
                <a16:creationId xmlns:a16="http://schemas.microsoft.com/office/drawing/2014/main" id="{2C4507D5-B874-4C42-46BD-3EA7FA0C5A2A}"/>
              </a:ext>
            </a:extLst>
          </p:cNvPr>
          <p:cNvSpPr>
            <a:spLocks noGrp="1"/>
          </p:cNvSpPr>
          <p:nvPr>
            <p:ph type="title"/>
          </p:nvPr>
        </p:nvSpPr>
        <p:spPr/>
        <p:txBody>
          <a:bodyPr/>
          <a:lstStyle/>
          <a:p>
            <a:r>
              <a:rPr lang="en-US" sz="2800" b="0" dirty="0">
                <a:solidFill>
                  <a:schemeClr val="bg1"/>
                </a:solidFill>
                <a:cs typeface="Calibri"/>
              </a:rPr>
              <a:t>Women Veteran Enrollees by Age</a:t>
            </a:r>
            <a:endParaRPr lang="en-US" dirty="0"/>
          </a:p>
        </p:txBody>
      </p:sp>
    </p:spTree>
    <p:extLst>
      <p:ext uri="{BB962C8B-B14F-4D97-AF65-F5344CB8AC3E}">
        <p14:creationId xmlns:p14="http://schemas.microsoft.com/office/powerpoint/2010/main" val="719648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a:extLst>
              <a:ext uri="{FF2B5EF4-FFF2-40B4-BE49-F238E27FC236}">
                <a16:creationId xmlns:a16="http://schemas.microsoft.com/office/drawing/2014/main" id="{3B1F9736-38C6-CBB8-45C7-2587E9D14386}"/>
              </a:ext>
            </a:extLst>
          </p:cNvPr>
          <p:cNvGraphicFramePr>
            <a:graphicFrameLocks noGrp="1"/>
          </p:cNvGraphicFramePr>
          <p:nvPr>
            <p:ph sz="half" idx="2"/>
            <p:extLst>
              <p:ext uri="{D42A27DB-BD31-4B8C-83A1-F6EECF244321}">
                <p14:modId xmlns:p14="http://schemas.microsoft.com/office/powerpoint/2010/main" val="1429935114"/>
              </p:ext>
            </p:extLst>
          </p:nvPr>
        </p:nvGraphicFramePr>
        <p:xfrm>
          <a:off x="6197602" y="681037"/>
          <a:ext cx="5751382" cy="5495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5">
            <a:extLst>
              <a:ext uri="{FF2B5EF4-FFF2-40B4-BE49-F238E27FC236}">
                <a16:creationId xmlns:a16="http://schemas.microsoft.com/office/drawing/2014/main" id="{23807C34-BB74-69B6-1F47-B36FBB11A046}"/>
              </a:ext>
            </a:extLst>
          </p:cNvPr>
          <p:cNvGraphicFramePr>
            <a:graphicFrameLocks noGrp="1"/>
          </p:cNvGraphicFramePr>
          <p:nvPr>
            <p:ph sz="half" idx="1"/>
            <p:extLst>
              <p:ext uri="{D42A27DB-BD31-4B8C-83A1-F6EECF244321}">
                <p14:modId xmlns:p14="http://schemas.microsoft.com/office/powerpoint/2010/main" val="3017231569"/>
              </p:ext>
            </p:extLst>
          </p:nvPr>
        </p:nvGraphicFramePr>
        <p:xfrm>
          <a:off x="403225" y="654908"/>
          <a:ext cx="5591175" cy="55220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itle 3">
            <a:extLst>
              <a:ext uri="{FF2B5EF4-FFF2-40B4-BE49-F238E27FC236}">
                <a16:creationId xmlns:a16="http://schemas.microsoft.com/office/drawing/2014/main" id="{DF33BFA6-DD4F-7877-5EB3-E8C81DE8FF89}"/>
              </a:ext>
            </a:extLst>
          </p:cNvPr>
          <p:cNvSpPr>
            <a:spLocks noGrp="1"/>
          </p:cNvSpPr>
          <p:nvPr>
            <p:ph type="title"/>
          </p:nvPr>
        </p:nvSpPr>
        <p:spPr>
          <a:xfrm>
            <a:off x="609600" y="0"/>
            <a:ext cx="10972800" cy="681037"/>
          </a:xfrm>
        </p:spPr>
        <p:txBody>
          <a:bodyPr>
            <a:normAutofit fontScale="90000"/>
          </a:bodyPr>
          <a:lstStyle/>
          <a:p>
            <a:r>
              <a:rPr lang="en-US" sz="2400" b="0" i="0" u="none" strike="noStrike" dirty="0">
                <a:solidFill>
                  <a:srgbClr val="FFFFFF"/>
                </a:solidFill>
                <a:effectLst/>
                <a:latin typeface="Times New Roman" panose="02020603050405020304" pitchFamily="18" charset="0"/>
              </a:rPr>
              <a:t>WOMEN VETERANS HEALTH CARE</a:t>
            </a:r>
            <a:r>
              <a:rPr lang="en-US" sz="2400" b="0" i="0" dirty="0">
                <a:solidFill>
                  <a:srgbClr val="FFFFFF"/>
                </a:solidFill>
                <a:effectLst/>
                <a:latin typeface="Times New Roman" panose="02020603050405020304" pitchFamily="18" charset="0"/>
              </a:rPr>
              <a:t>​</a:t>
            </a:r>
            <a:br>
              <a:rPr lang="en-US" sz="2400" b="0" i="0" dirty="0">
                <a:solidFill>
                  <a:srgbClr val="FFFFFF"/>
                </a:solidFill>
                <a:effectLst/>
                <a:latin typeface="Times New Roman" panose="02020603050405020304" pitchFamily="18" charset="0"/>
              </a:rPr>
            </a:br>
            <a:r>
              <a:rPr lang="en-US" sz="2400" b="0" i="0" u="none" strike="noStrike" dirty="0">
                <a:solidFill>
                  <a:srgbClr val="FFFFFF"/>
                </a:solidFill>
                <a:effectLst/>
                <a:latin typeface="Times New Roman" panose="02020603050405020304" pitchFamily="18" charset="0"/>
              </a:rPr>
              <a:t>Did you know we offer</a:t>
            </a:r>
            <a:r>
              <a:rPr lang="en-US" sz="2800" b="0" i="0" u="none" strike="noStrike" dirty="0">
                <a:solidFill>
                  <a:srgbClr val="FFFFFF"/>
                </a:solidFill>
                <a:effectLst/>
                <a:latin typeface="Times New Roman" panose="02020603050405020304" pitchFamily="18" charset="0"/>
              </a:rPr>
              <a:t>…</a:t>
            </a:r>
            <a:endParaRPr lang="en-US" dirty="0"/>
          </a:p>
        </p:txBody>
      </p:sp>
      <p:sp>
        <p:nvSpPr>
          <p:cNvPr id="3" name="Slide Number Placeholder 2">
            <a:extLst>
              <a:ext uri="{FF2B5EF4-FFF2-40B4-BE49-F238E27FC236}">
                <a16:creationId xmlns:a16="http://schemas.microsoft.com/office/drawing/2014/main" id="{DFB92246-5263-FAB8-49EE-D28F21827190}"/>
              </a:ext>
            </a:extLst>
          </p:cNvPr>
          <p:cNvSpPr>
            <a:spLocks noGrp="1"/>
          </p:cNvSpPr>
          <p:nvPr>
            <p:ph type="sldNum" sz="quarter" idx="12"/>
          </p:nvPr>
        </p:nvSpPr>
        <p:spPr/>
        <p:txBody>
          <a:bodyPr/>
          <a:lstStyle/>
          <a:p>
            <a:fld id="{D983F1FA-211D-3044-9E35-958DFBC26156}" type="slidenum">
              <a:rPr lang="en-US" smtClean="0">
                <a:solidFill>
                  <a:prstClr val="white"/>
                </a:solidFill>
              </a:rPr>
              <a:pPr/>
              <a:t>7</a:t>
            </a:fld>
            <a:endParaRPr lang="en-US" dirty="0">
              <a:solidFill>
                <a:prstClr val="white"/>
              </a:solidFill>
            </a:endParaRPr>
          </a:p>
        </p:txBody>
      </p:sp>
    </p:spTree>
    <p:extLst>
      <p:ext uri="{BB962C8B-B14F-4D97-AF65-F5344CB8AC3E}">
        <p14:creationId xmlns:p14="http://schemas.microsoft.com/office/powerpoint/2010/main" val="788951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5EA8E-7885-603B-B6CD-91E7F61F626B}"/>
              </a:ext>
            </a:extLst>
          </p:cNvPr>
          <p:cNvSpPr>
            <a:spLocks noGrp="1"/>
          </p:cNvSpPr>
          <p:nvPr>
            <p:ph type="title"/>
          </p:nvPr>
        </p:nvSpPr>
        <p:spPr>
          <a:xfrm>
            <a:off x="609600" y="0"/>
            <a:ext cx="10972800" cy="681037"/>
          </a:xfrm>
        </p:spPr>
        <p:txBody>
          <a:bodyPr>
            <a:normAutofit fontScale="90000"/>
          </a:bodyPr>
          <a:lstStyle/>
          <a:p>
            <a:r>
              <a:rPr lang="en-US" sz="4400" b="0" dirty="0">
                <a:solidFill>
                  <a:schemeClr val="bg1"/>
                </a:solidFill>
                <a:cs typeface="Calibri"/>
              </a:rPr>
              <a:t>Breast Cancer Awareness Month</a:t>
            </a:r>
            <a:endParaRPr lang="en-US" dirty="0"/>
          </a:p>
        </p:txBody>
      </p:sp>
      <p:sp>
        <p:nvSpPr>
          <p:cNvPr id="4" name="Content Placeholder 3">
            <a:extLst>
              <a:ext uri="{FF2B5EF4-FFF2-40B4-BE49-F238E27FC236}">
                <a16:creationId xmlns:a16="http://schemas.microsoft.com/office/drawing/2014/main" id="{B78EFA71-5503-A3BC-F7AC-7B30216A3E0D}"/>
              </a:ext>
            </a:extLst>
          </p:cNvPr>
          <p:cNvSpPr>
            <a:spLocks noGrp="1"/>
          </p:cNvSpPr>
          <p:nvPr>
            <p:ph sz="half" idx="2"/>
          </p:nvPr>
        </p:nvSpPr>
        <p:spPr>
          <a:xfrm>
            <a:off x="5721178" y="926757"/>
            <a:ext cx="5632621" cy="5091424"/>
          </a:xfrm>
        </p:spPr>
        <p:txBody>
          <a:bodyPr>
            <a:normAutofit fontScale="70000" lnSpcReduction="20000"/>
          </a:bodyPr>
          <a:lstStyle/>
          <a:p>
            <a:pPr marL="742950" lvl="1" indent="-285750">
              <a:lnSpc>
                <a:spcPct val="107000"/>
              </a:lnSpc>
              <a:spcBef>
                <a:spcPts val="900"/>
              </a:spcBef>
              <a:spcAft>
                <a:spcPts val="400"/>
              </a:spcAft>
              <a:buFont typeface="Courier New"/>
              <a:buChar char="o"/>
            </a:pPr>
            <a:r>
              <a:rPr lang="en-US" sz="3200" b="1" dirty="0">
                <a:latin typeface="Calibri"/>
                <a:cs typeface="Arial"/>
              </a:rPr>
              <a:t>One in eight women will be diagnosed with breast cancer in their lifetime. </a:t>
            </a:r>
          </a:p>
          <a:p>
            <a:pPr marL="742950" marR="0" lvl="1" indent="-285750">
              <a:lnSpc>
                <a:spcPct val="107000"/>
              </a:lnSpc>
              <a:spcBef>
                <a:spcPts val="900"/>
              </a:spcBef>
              <a:spcAft>
                <a:spcPts val="400"/>
              </a:spcAft>
              <a:buFont typeface="Courier New" panose="02070309020205020404" pitchFamily="49" charset="0"/>
              <a:buChar char="o"/>
            </a:pPr>
            <a:r>
              <a:rPr lang="en-US" sz="3200" b="1" u="none" strike="noStrike" dirty="0">
                <a:effectLst/>
                <a:latin typeface="Calibri"/>
                <a:ea typeface="Calibri" panose="020F0502020204030204" pitchFamily="34" charset="0"/>
                <a:cs typeface="Arial"/>
              </a:rPr>
              <a:t>The risk of breast cancer increases with age.</a:t>
            </a:r>
          </a:p>
          <a:p>
            <a:pPr marL="742950" marR="0" lvl="1" indent="-285750">
              <a:lnSpc>
                <a:spcPct val="107000"/>
              </a:lnSpc>
              <a:spcBef>
                <a:spcPts val="900"/>
              </a:spcBef>
              <a:spcAft>
                <a:spcPts val="400"/>
              </a:spcAft>
              <a:buFont typeface="Courier New" panose="02070309020205020404" pitchFamily="49" charset="0"/>
              <a:buChar char="o"/>
            </a:pPr>
            <a:r>
              <a:rPr lang="en-US" sz="3200" b="1" u="none" strike="noStrike" dirty="0">
                <a:effectLst/>
                <a:latin typeface="Calibri"/>
                <a:ea typeface="Calibri" panose="020F0502020204030204" pitchFamily="34" charset="0"/>
                <a:cs typeface="Arial"/>
              </a:rPr>
              <a:t>Breast cancer is the most common cancer and second most common cause of cancer deaths in American women.</a:t>
            </a:r>
          </a:p>
          <a:p>
            <a:pPr marL="742950" marR="0" lvl="1" indent="-285750">
              <a:lnSpc>
                <a:spcPct val="107000"/>
              </a:lnSpc>
              <a:spcBef>
                <a:spcPts val="900"/>
              </a:spcBef>
              <a:spcAft>
                <a:spcPts val="400"/>
              </a:spcAft>
              <a:buFont typeface="Courier New" panose="02070309020205020404" pitchFamily="49" charset="0"/>
              <a:buChar char="o"/>
            </a:pPr>
            <a:r>
              <a:rPr lang="en-US" sz="3200" b="1" u="none" strike="noStrike" dirty="0">
                <a:effectLst/>
                <a:latin typeface="Calibri"/>
                <a:ea typeface="Calibri" panose="020F0502020204030204" pitchFamily="34" charset="0"/>
                <a:cs typeface="Arial"/>
              </a:rPr>
              <a:t>Black women are more likely to die from breast cancer than other races/ethnicities.</a:t>
            </a:r>
          </a:p>
          <a:p>
            <a:pPr marL="742950" lvl="1" indent="-285750">
              <a:lnSpc>
                <a:spcPct val="107000"/>
              </a:lnSpc>
              <a:spcBef>
                <a:spcPts val="900"/>
              </a:spcBef>
              <a:spcAft>
                <a:spcPts val="400"/>
              </a:spcAft>
              <a:buFont typeface="Courier New" panose="02070309020205020404" pitchFamily="49" charset="0"/>
              <a:buChar char="o"/>
            </a:pPr>
            <a:r>
              <a:rPr lang="en-US" sz="3200" b="1" dirty="0">
                <a:latin typeface="Calibri"/>
                <a:ea typeface="Calibri" panose="020F0502020204030204" pitchFamily="34" charset="0"/>
                <a:cs typeface="Arial"/>
              </a:rPr>
              <a:t>VISN 9 has mammography available in Middle TN, and Louisville, KY. All other Women Veterans are coordinated within the community.</a:t>
            </a:r>
            <a:endParaRPr lang="en-US" sz="3200" b="1" dirty="0">
              <a:ea typeface="Calibri" panose="020F0502020204030204" pitchFamily="34" charset="0"/>
              <a:cs typeface="Arial" panose="020B0604020202020204" pitchFamily="34" charset="0"/>
            </a:endParaRPr>
          </a:p>
          <a:p>
            <a:endParaRPr lang="en-US" dirty="0"/>
          </a:p>
        </p:txBody>
      </p:sp>
      <p:sp>
        <p:nvSpPr>
          <p:cNvPr id="5" name="Slide Number Placeholder 4">
            <a:extLst>
              <a:ext uri="{FF2B5EF4-FFF2-40B4-BE49-F238E27FC236}">
                <a16:creationId xmlns:a16="http://schemas.microsoft.com/office/drawing/2014/main" id="{6619298A-6DFD-261B-0C98-BDE4BE2521EB}"/>
              </a:ext>
            </a:extLst>
          </p:cNvPr>
          <p:cNvSpPr>
            <a:spLocks noGrp="1"/>
          </p:cNvSpPr>
          <p:nvPr>
            <p:ph type="sldNum" sz="quarter" idx="12"/>
          </p:nvPr>
        </p:nvSpPr>
        <p:spPr/>
        <p:txBody>
          <a:bodyPr/>
          <a:lstStyle/>
          <a:p>
            <a:fld id="{BEE14A57-6DB0-4B85-B1C3-5F93A69E053E}" type="slidenum">
              <a:rPr lang="en-US" smtClean="0"/>
              <a:t>8</a:t>
            </a:fld>
            <a:endParaRPr lang="en-US" dirty="0"/>
          </a:p>
        </p:txBody>
      </p:sp>
      <p:pic>
        <p:nvPicPr>
          <p:cNvPr id="6" name="Content Placeholder 4">
            <a:extLst>
              <a:ext uri="{FF2B5EF4-FFF2-40B4-BE49-F238E27FC236}">
                <a16:creationId xmlns:a16="http://schemas.microsoft.com/office/drawing/2014/main" id="{D591043A-098B-10FA-8625-BB8D80C476B8}"/>
              </a:ext>
            </a:extLst>
          </p:cNvPr>
          <p:cNvPicPr>
            <a:picLocks noGrp="1" noChangeAspect="1"/>
          </p:cNvPicPr>
          <p:nvPr>
            <p:ph sz="half" idx="1"/>
          </p:nvPr>
        </p:nvPicPr>
        <p:blipFill>
          <a:blip r:embed="rId2"/>
          <a:stretch>
            <a:fillRect/>
          </a:stretch>
        </p:blipFill>
        <p:spPr>
          <a:xfrm>
            <a:off x="976184" y="750774"/>
            <a:ext cx="4213653" cy="5267407"/>
          </a:xfrm>
        </p:spPr>
      </p:pic>
    </p:spTree>
    <p:extLst>
      <p:ext uri="{BB962C8B-B14F-4D97-AF65-F5344CB8AC3E}">
        <p14:creationId xmlns:p14="http://schemas.microsoft.com/office/powerpoint/2010/main" val="1196912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596E7D8-FDEB-B93D-FD8B-EFE3CCDF329D}"/>
              </a:ext>
            </a:extLst>
          </p:cNvPr>
          <p:cNvPicPr>
            <a:picLocks noChangeAspect="1"/>
          </p:cNvPicPr>
          <p:nvPr/>
        </p:nvPicPr>
        <p:blipFill>
          <a:blip r:embed="rId3"/>
          <a:stretch>
            <a:fillRect/>
          </a:stretch>
        </p:blipFill>
        <p:spPr>
          <a:xfrm>
            <a:off x="3802586" y="1186249"/>
            <a:ext cx="4213395" cy="2452817"/>
          </a:xfrm>
          <a:prstGeom prst="rect">
            <a:avLst/>
          </a:prstGeom>
        </p:spPr>
      </p:pic>
      <p:pic>
        <p:nvPicPr>
          <p:cNvPr id="11" name="Picture 10">
            <a:extLst>
              <a:ext uri="{FF2B5EF4-FFF2-40B4-BE49-F238E27FC236}">
                <a16:creationId xmlns:a16="http://schemas.microsoft.com/office/drawing/2014/main" id="{0B63D143-1DFE-75FD-3261-799C3318B25B}"/>
              </a:ext>
            </a:extLst>
          </p:cNvPr>
          <p:cNvPicPr>
            <a:picLocks noChangeAspect="1"/>
          </p:cNvPicPr>
          <p:nvPr/>
        </p:nvPicPr>
        <p:blipFill>
          <a:blip r:embed="rId4"/>
          <a:stretch>
            <a:fillRect/>
          </a:stretch>
        </p:blipFill>
        <p:spPr>
          <a:xfrm>
            <a:off x="9250441" y="2246198"/>
            <a:ext cx="2933954" cy="3962743"/>
          </a:xfrm>
          <a:prstGeom prst="rect">
            <a:avLst/>
          </a:prstGeom>
        </p:spPr>
      </p:pic>
      <p:pic>
        <p:nvPicPr>
          <p:cNvPr id="7" name="Picture 6">
            <a:extLst>
              <a:ext uri="{FF2B5EF4-FFF2-40B4-BE49-F238E27FC236}">
                <a16:creationId xmlns:a16="http://schemas.microsoft.com/office/drawing/2014/main" id="{59A1487C-5A8D-D0EE-4C74-68CCC8A9F158}"/>
              </a:ext>
            </a:extLst>
          </p:cNvPr>
          <p:cNvPicPr>
            <a:picLocks noChangeAspect="1"/>
          </p:cNvPicPr>
          <p:nvPr/>
        </p:nvPicPr>
        <p:blipFill>
          <a:blip r:embed="rId5"/>
          <a:stretch>
            <a:fillRect/>
          </a:stretch>
        </p:blipFill>
        <p:spPr>
          <a:xfrm>
            <a:off x="5322971" y="3475878"/>
            <a:ext cx="3619814" cy="2690093"/>
          </a:xfrm>
          <a:prstGeom prst="rect">
            <a:avLst/>
          </a:prstGeom>
        </p:spPr>
      </p:pic>
      <p:sp>
        <p:nvSpPr>
          <p:cNvPr id="2" name="Title 1">
            <a:extLst>
              <a:ext uri="{FF2B5EF4-FFF2-40B4-BE49-F238E27FC236}">
                <a16:creationId xmlns:a16="http://schemas.microsoft.com/office/drawing/2014/main" id="{E93D3CEB-194A-D482-ED83-5552A0810E2E}"/>
              </a:ext>
            </a:extLst>
          </p:cNvPr>
          <p:cNvSpPr>
            <a:spLocks noGrp="1"/>
          </p:cNvSpPr>
          <p:nvPr>
            <p:ph type="title"/>
          </p:nvPr>
        </p:nvSpPr>
        <p:spPr>
          <a:xfrm>
            <a:off x="609600" y="0"/>
            <a:ext cx="10972800" cy="676289"/>
          </a:xfrm>
        </p:spPr>
        <p:txBody>
          <a:bodyPr>
            <a:normAutofit fontScale="90000"/>
          </a:bodyPr>
          <a:lstStyle/>
          <a:p>
            <a:r>
              <a:rPr lang="en-US" dirty="0">
                <a:solidFill>
                  <a:schemeClr val="bg1"/>
                </a:solidFill>
              </a:rPr>
              <a:t>Culture Change</a:t>
            </a:r>
          </a:p>
        </p:txBody>
      </p:sp>
      <p:sp>
        <p:nvSpPr>
          <p:cNvPr id="3" name="Content Placeholder 2">
            <a:extLst>
              <a:ext uri="{FF2B5EF4-FFF2-40B4-BE49-F238E27FC236}">
                <a16:creationId xmlns:a16="http://schemas.microsoft.com/office/drawing/2014/main" id="{E921DD21-6514-2FF1-094A-7219C301D9F1}"/>
              </a:ext>
            </a:extLst>
          </p:cNvPr>
          <p:cNvSpPr>
            <a:spLocks noGrp="1"/>
          </p:cNvSpPr>
          <p:nvPr>
            <p:ph sz="half" idx="1"/>
          </p:nvPr>
        </p:nvSpPr>
        <p:spPr>
          <a:xfrm>
            <a:off x="222422" y="790832"/>
            <a:ext cx="3731740" cy="5386131"/>
          </a:xfrm>
        </p:spPr>
        <p:txBody>
          <a:bodyPr>
            <a:normAutofit fontScale="92500"/>
          </a:bodyPr>
          <a:lstStyle/>
          <a:p>
            <a:r>
              <a:rPr lang="en-US" dirty="0"/>
              <a:t>Renaming of Spaces</a:t>
            </a:r>
          </a:p>
          <a:p>
            <a:r>
              <a:rPr lang="en-US" dirty="0"/>
              <a:t>End Harassment</a:t>
            </a:r>
          </a:p>
          <a:p>
            <a:r>
              <a:rPr lang="en-US" dirty="0"/>
              <a:t>Education &amp;Training</a:t>
            </a:r>
          </a:p>
          <a:p>
            <a:r>
              <a:rPr lang="en-US" dirty="0"/>
              <a:t>Focus Groups &amp; Public Forums</a:t>
            </a:r>
          </a:p>
          <a:p>
            <a:r>
              <a:rPr lang="en-US" dirty="0"/>
              <a:t>Baby Showers</a:t>
            </a:r>
          </a:p>
          <a:p>
            <a:r>
              <a:rPr lang="en-US" dirty="0"/>
              <a:t>Open Houses</a:t>
            </a:r>
          </a:p>
          <a:p>
            <a:r>
              <a:rPr lang="en-US" dirty="0"/>
              <a:t>IANI Campaign and “I am a Veteran”.</a:t>
            </a:r>
          </a:p>
        </p:txBody>
      </p:sp>
      <p:sp>
        <p:nvSpPr>
          <p:cNvPr id="5" name="Slide Number Placeholder 4">
            <a:extLst>
              <a:ext uri="{FF2B5EF4-FFF2-40B4-BE49-F238E27FC236}">
                <a16:creationId xmlns:a16="http://schemas.microsoft.com/office/drawing/2014/main" id="{F214BAF9-0C03-D4E6-32F5-A4F8A7DD7746}"/>
              </a:ext>
            </a:extLst>
          </p:cNvPr>
          <p:cNvSpPr>
            <a:spLocks noGrp="1"/>
          </p:cNvSpPr>
          <p:nvPr>
            <p:ph type="sldNum" sz="quarter" idx="12"/>
          </p:nvPr>
        </p:nvSpPr>
        <p:spPr/>
        <p:txBody>
          <a:bodyPr/>
          <a:lstStyle/>
          <a:p>
            <a:fld id="{BEE14A57-6DB0-4B85-B1C3-5F93A69E053E}" type="slidenum">
              <a:rPr lang="en-US" smtClean="0"/>
              <a:t>9</a:t>
            </a:fld>
            <a:endParaRPr lang="en-US" dirty="0"/>
          </a:p>
        </p:txBody>
      </p:sp>
      <p:pic>
        <p:nvPicPr>
          <p:cNvPr id="9" name="Picture 8">
            <a:extLst>
              <a:ext uri="{FF2B5EF4-FFF2-40B4-BE49-F238E27FC236}">
                <a16:creationId xmlns:a16="http://schemas.microsoft.com/office/drawing/2014/main" id="{34DCBB64-4BB9-D790-5AAB-4FD2AFC5A1BF}"/>
              </a:ext>
            </a:extLst>
          </p:cNvPr>
          <p:cNvPicPr>
            <a:picLocks noChangeAspect="1"/>
          </p:cNvPicPr>
          <p:nvPr/>
        </p:nvPicPr>
        <p:blipFill>
          <a:blip r:embed="rId6"/>
          <a:stretch>
            <a:fillRect/>
          </a:stretch>
        </p:blipFill>
        <p:spPr>
          <a:xfrm>
            <a:off x="7302843" y="676289"/>
            <a:ext cx="4889157" cy="1954142"/>
          </a:xfrm>
          <a:prstGeom prst="rect">
            <a:avLst/>
          </a:prstGeom>
        </p:spPr>
      </p:pic>
    </p:spTree>
    <p:extLst>
      <p:ext uri="{BB962C8B-B14F-4D97-AF65-F5344CB8AC3E}">
        <p14:creationId xmlns:p14="http://schemas.microsoft.com/office/powerpoint/2010/main" val="26207710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40_Office Theme">
  <a:themeElements>
    <a:clrScheme name="Custom 22">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526</Words>
  <Application>Microsoft Office PowerPoint</Application>
  <PresentationFormat>Widescreen</PresentationFormat>
  <Paragraphs>89</Paragraphs>
  <Slides>12</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Arial</vt:lpstr>
      <vt:lpstr>Avenir Next LT Pro</vt:lpstr>
      <vt:lpstr>Calibri</vt:lpstr>
      <vt:lpstr>Courier New</vt:lpstr>
      <vt:lpstr>Times New Roman</vt:lpstr>
      <vt:lpstr>40_Office Theme</vt:lpstr>
      <vt:lpstr>think-cell Slide</vt:lpstr>
      <vt:lpstr>Stacey Norris, LCSW</vt:lpstr>
      <vt:lpstr>PowerPoint Presentation</vt:lpstr>
      <vt:lpstr>VISN 9- Midsouth Healthcare Network</vt:lpstr>
      <vt:lpstr>Women Veteran Enrollees </vt:lpstr>
      <vt:lpstr>Enrollees by Facility System (FY23-AUG)</vt:lpstr>
      <vt:lpstr>Women Veteran Enrollees by Age</vt:lpstr>
      <vt:lpstr>WOMEN VETERANS HEALTH CARE​ Did you know we offer…</vt:lpstr>
      <vt:lpstr>Breast Cancer Awareness Month</vt:lpstr>
      <vt:lpstr>Culture Change</vt:lpstr>
      <vt:lpstr>Women Veterans Program</vt:lpstr>
      <vt:lpstr> Women Veterans Program Managers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Stacey Norris, LCSW</dc:title>
  <dc:creator>Norris, Stacey A. (she/her/hers)</dc:creator>
  <cp:lastModifiedBy>Norris, Stacey A. (she/her/hers)</cp:lastModifiedBy>
  <cp:revision>10</cp:revision>
  <dcterms:created xsi:type="dcterms:W3CDTF">2023-10-26T11:13:05Z</dcterms:created>
  <dcterms:modified xsi:type="dcterms:W3CDTF">2023-10-26T16:07:55Z</dcterms:modified>
</cp:coreProperties>
</file>