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937" r:id="rId2"/>
    <p:sldId id="959" r:id="rId3"/>
    <p:sldId id="938" r:id="rId4"/>
    <p:sldId id="939" r:id="rId5"/>
    <p:sldId id="945" r:id="rId6"/>
    <p:sldId id="960" r:id="rId7"/>
    <p:sldId id="961" r:id="rId8"/>
    <p:sldId id="941" r:id="rId9"/>
    <p:sldId id="962" r:id="rId10"/>
    <p:sldId id="963" r:id="rId11"/>
    <p:sldId id="964" r:id="rId12"/>
    <p:sldId id="966" r:id="rId13"/>
    <p:sldId id="954" r:id="rId14"/>
    <p:sldId id="965" r:id="rId15"/>
    <p:sldId id="953" r:id="rId16"/>
    <p:sldId id="950" r:id="rId17"/>
    <p:sldId id="957" r:id="rId18"/>
    <p:sldId id="956" r:id="rId19"/>
    <p:sldId id="95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snapToGrid="0">
      <p:cViewPr varScale="1">
        <p:scale>
          <a:sx n="86" d="100"/>
          <a:sy n="86" d="100"/>
        </p:scale>
        <p:origin x="47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dney.w.hughes@gmail.com" userId="007cbff142325588" providerId="LiveId" clId="{36F453AB-B212-4628-877D-48229F8F5D0D}"/>
    <pc:docChg chg="modSld">
      <pc:chgData name="rodney.w.hughes@gmail.com" userId="007cbff142325588" providerId="LiveId" clId="{36F453AB-B212-4628-877D-48229F8F5D0D}" dt="2023-01-24T13:53:41.006" v="34" actId="20577"/>
      <pc:docMkLst>
        <pc:docMk/>
      </pc:docMkLst>
      <pc:sldChg chg="modSp mod">
        <pc:chgData name="rodney.w.hughes@gmail.com" userId="007cbff142325588" providerId="LiveId" clId="{36F453AB-B212-4628-877D-48229F8F5D0D}" dt="2023-01-24T13:53:41.006" v="34" actId="20577"/>
        <pc:sldMkLst>
          <pc:docMk/>
          <pc:sldMk cId="2252610363" sldId="959"/>
        </pc:sldMkLst>
        <pc:spChg chg="mod">
          <ac:chgData name="rodney.w.hughes@gmail.com" userId="007cbff142325588" providerId="LiveId" clId="{36F453AB-B212-4628-877D-48229F8F5D0D}" dt="2023-01-24T13:53:41.006" v="34" actId="20577"/>
          <ac:spMkLst>
            <pc:docMk/>
            <pc:sldMk cId="2252610363" sldId="959"/>
            <ac:spMk id="3" creationId="{818E2813-499B-467A-893B-7E90CA9F2F4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A8D30D-14AB-48A6-8070-AE37E1682A47}" type="datetimeFigureOut">
              <a:rPr lang="en-US" smtClean="0"/>
              <a:t>1/24/2023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7900F2-E91F-442B-9F38-622D41A817CC}" type="slidenum">
              <a:rPr lang="en-US" smtClean="0"/>
              <a:t>‹#›</a:t>
            </a:fld>
            <a:endParaRPr lang="en-US"/>
          </a:p>
        </p:txBody>
      </p:sp>
    </p:spTree>
    <p:extLst>
      <p:ext uri="{BB962C8B-B14F-4D97-AF65-F5344CB8AC3E}">
        <p14:creationId xmlns:p14="http://schemas.microsoft.com/office/powerpoint/2010/main" val="3219890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93726-1550-4BF4-BDC2-0F862E6B3F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884624-C2E1-4A70-93CB-420C105497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8FE0FF-268B-456C-B99B-CEA01E1AF935}"/>
              </a:ext>
            </a:extLst>
          </p:cNvPr>
          <p:cNvSpPr>
            <a:spLocks noGrp="1"/>
          </p:cNvSpPr>
          <p:nvPr>
            <p:ph type="dt" sz="half" idx="10"/>
          </p:nvPr>
        </p:nvSpPr>
        <p:spPr/>
        <p:txBody>
          <a:bodyPr/>
          <a:lstStyle/>
          <a:p>
            <a:fld id="{F657EC9B-A5D7-4985-BF1C-4AC2DB83B3EE}" type="datetimeFigureOut">
              <a:rPr lang="en-US" smtClean="0"/>
              <a:t>1/24/2023</a:t>
            </a:fld>
            <a:endParaRPr lang="en-US"/>
          </a:p>
        </p:txBody>
      </p:sp>
      <p:sp>
        <p:nvSpPr>
          <p:cNvPr id="5" name="Footer Placeholder 4">
            <a:extLst>
              <a:ext uri="{FF2B5EF4-FFF2-40B4-BE49-F238E27FC236}">
                <a16:creationId xmlns:a16="http://schemas.microsoft.com/office/drawing/2014/main" id="{8730BC0B-79EF-4DE3-A75A-C06AA4F8C1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FE529-6A3D-4751-85CC-AB5F4D16A16E}"/>
              </a:ext>
            </a:extLst>
          </p:cNvPr>
          <p:cNvSpPr>
            <a:spLocks noGrp="1"/>
          </p:cNvSpPr>
          <p:nvPr>
            <p:ph type="sldNum" sz="quarter" idx="12"/>
          </p:nvPr>
        </p:nvSpPr>
        <p:spPr/>
        <p:txBody>
          <a:bodyPr/>
          <a:lstStyle/>
          <a:p>
            <a:fld id="{55B1B977-CD5F-4602-9DA5-03BC2EFE0C54}" type="slidenum">
              <a:rPr lang="en-US" smtClean="0"/>
              <a:t>‹#›</a:t>
            </a:fld>
            <a:endParaRPr lang="en-US"/>
          </a:p>
        </p:txBody>
      </p:sp>
    </p:spTree>
    <p:extLst>
      <p:ext uri="{BB962C8B-B14F-4D97-AF65-F5344CB8AC3E}">
        <p14:creationId xmlns:p14="http://schemas.microsoft.com/office/powerpoint/2010/main" val="112949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8FE80-794E-4190-ADE3-E5C5DCF6B6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B33340-2115-4ADD-92C9-5D82A52CD9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BF2DF1-4FC9-4B15-9E8F-0A1202CCC24E}"/>
              </a:ext>
            </a:extLst>
          </p:cNvPr>
          <p:cNvSpPr>
            <a:spLocks noGrp="1"/>
          </p:cNvSpPr>
          <p:nvPr>
            <p:ph type="dt" sz="half" idx="10"/>
          </p:nvPr>
        </p:nvSpPr>
        <p:spPr/>
        <p:txBody>
          <a:bodyPr/>
          <a:lstStyle/>
          <a:p>
            <a:fld id="{F657EC9B-A5D7-4985-BF1C-4AC2DB83B3EE}" type="datetimeFigureOut">
              <a:rPr lang="en-US" smtClean="0"/>
              <a:t>1/24/2023</a:t>
            </a:fld>
            <a:endParaRPr lang="en-US"/>
          </a:p>
        </p:txBody>
      </p:sp>
      <p:sp>
        <p:nvSpPr>
          <p:cNvPr id="5" name="Footer Placeholder 4">
            <a:extLst>
              <a:ext uri="{FF2B5EF4-FFF2-40B4-BE49-F238E27FC236}">
                <a16:creationId xmlns:a16="http://schemas.microsoft.com/office/drawing/2014/main" id="{40E6DAC0-DEBB-479E-B306-FEE8E04EE9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4EE8B7-B866-4AE2-9B50-75710AEF36C0}"/>
              </a:ext>
            </a:extLst>
          </p:cNvPr>
          <p:cNvSpPr>
            <a:spLocks noGrp="1"/>
          </p:cNvSpPr>
          <p:nvPr>
            <p:ph type="sldNum" sz="quarter" idx="12"/>
          </p:nvPr>
        </p:nvSpPr>
        <p:spPr/>
        <p:txBody>
          <a:bodyPr/>
          <a:lstStyle/>
          <a:p>
            <a:fld id="{55B1B977-CD5F-4602-9DA5-03BC2EFE0C54}" type="slidenum">
              <a:rPr lang="en-US" smtClean="0"/>
              <a:t>‹#›</a:t>
            </a:fld>
            <a:endParaRPr lang="en-US"/>
          </a:p>
        </p:txBody>
      </p:sp>
    </p:spTree>
    <p:extLst>
      <p:ext uri="{BB962C8B-B14F-4D97-AF65-F5344CB8AC3E}">
        <p14:creationId xmlns:p14="http://schemas.microsoft.com/office/powerpoint/2010/main" val="1402414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66EA7D-F03F-422D-A104-3E293D800E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4E0870-4D22-498A-A053-B799E73214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19BBCE-1CD9-4DBB-9687-1DBC26D03EF5}"/>
              </a:ext>
            </a:extLst>
          </p:cNvPr>
          <p:cNvSpPr>
            <a:spLocks noGrp="1"/>
          </p:cNvSpPr>
          <p:nvPr>
            <p:ph type="dt" sz="half" idx="10"/>
          </p:nvPr>
        </p:nvSpPr>
        <p:spPr/>
        <p:txBody>
          <a:bodyPr/>
          <a:lstStyle/>
          <a:p>
            <a:fld id="{F657EC9B-A5D7-4985-BF1C-4AC2DB83B3EE}" type="datetimeFigureOut">
              <a:rPr lang="en-US" smtClean="0"/>
              <a:t>1/24/2023</a:t>
            </a:fld>
            <a:endParaRPr lang="en-US"/>
          </a:p>
        </p:txBody>
      </p:sp>
      <p:sp>
        <p:nvSpPr>
          <p:cNvPr id="5" name="Footer Placeholder 4">
            <a:extLst>
              <a:ext uri="{FF2B5EF4-FFF2-40B4-BE49-F238E27FC236}">
                <a16:creationId xmlns:a16="http://schemas.microsoft.com/office/drawing/2014/main" id="{37D57F6F-D397-4C20-8E5C-B0152CFB18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E372FD-7E54-4EB5-9123-0B55AFAA7561}"/>
              </a:ext>
            </a:extLst>
          </p:cNvPr>
          <p:cNvSpPr>
            <a:spLocks noGrp="1"/>
          </p:cNvSpPr>
          <p:nvPr>
            <p:ph type="sldNum" sz="quarter" idx="12"/>
          </p:nvPr>
        </p:nvSpPr>
        <p:spPr/>
        <p:txBody>
          <a:bodyPr/>
          <a:lstStyle/>
          <a:p>
            <a:fld id="{55B1B977-CD5F-4602-9DA5-03BC2EFE0C54}" type="slidenum">
              <a:rPr lang="en-US" smtClean="0"/>
              <a:t>‹#›</a:t>
            </a:fld>
            <a:endParaRPr lang="en-US"/>
          </a:p>
        </p:txBody>
      </p:sp>
    </p:spTree>
    <p:extLst>
      <p:ext uri="{BB962C8B-B14F-4D97-AF65-F5344CB8AC3E}">
        <p14:creationId xmlns:p14="http://schemas.microsoft.com/office/powerpoint/2010/main" val="488139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0BDD5-2119-49CA-97CE-047D031B07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CFE8E8-6E32-4210-9BBA-B918DE080D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E5ECB0-E2B0-47BD-82F5-F7C77F257222}"/>
              </a:ext>
            </a:extLst>
          </p:cNvPr>
          <p:cNvSpPr>
            <a:spLocks noGrp="1"/>
          </p:cNvSpPr>
          <p:nvPr>
            <p:ph type="dt" sz="half" idx="10"/>
          </p:nvPr>
        </p:nvSpPr>
        <p:spPr/>
        <p:txBody>
          <a:bodyPr/>
          <a:lstStyle/>
          <a:p>
            <a:fld id="{F657EC9B-A5D7-4985-BF1C-4AC2DB83B3EE}" type="datetimeFigureOut">
              <a:rPr lang="en-US" smtClean="0"/>
              <a:t>1/24/2023</a:t>
            </a:fld>
            <a:endParaRPr lang="en-US"/>
          </a:p>
        </p:txBody>
      </p:sp>
      <p:sp>
        <p:nvSpPr>
          <p:cNvPr id="5" name="Footer Placeholder 4">
            <a:extLst>
              <a:ext uri="{FF2B5EF4-FFF2-40B4-BE49-F238E27FC236}">
                <a16:creationId xmlns:a16="http://schemas.microsoft.com/office/drawing/2014/main" id="{E58FC4A7-49F8-46F9-8C7B-52CAEA72B2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AE58B9-F370-4C40-8E38-A6EAE495528A}"/>
              </a:ext>
            </a:extLst>
          </p:cNvPr>
          <p:cNvSpPr>
            <a:spLocks noGrp="1"/>
          </p:cNvSpPr>
          <p:nvPr>
            <p:ph type="sldNum" sz="quarter" idx="12"/>
          </p:nvPr>
        </p:nvSpPr>
        <p:spPr/>
        <p:txBody>
          <a:bodyPr/>
          <a:lstStyle/>
          <a:p>
            <a:fld id="{55B1B977-CD5F-4602-9DA5-03BC2EFE0C54}" type="slidenum">
              <a:rPr lang="en-US" smtClean="0"/>
              <a:t>‹#›</a:t>
            </a:fld>
            <a:endParaRPr lang="en-US"/>
          </a:p>
        </p:txBody>
      </p:sp>
    </p:spTree>
    <p:extLst>
      <p:ext uri="{BB962C8B-B14F-4D97-AF65-F5344CB8AC3E}">
        <p14:creationId xmlns:p14="http://schemas.microsoft.com/office/powerpoint/2010/main" val="256299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54A6B-2292-437D-995A-F94213742E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818FA8-9DE8-4395-84F3-78D22E1E14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09EB6B-3945-4F88-88E8-3998D68F2BC3}"/>
              </a:ext>
            </a:extLst>
          </p:cNvPr>
          <p:cNvSpPr>
            <a:spLocks noGrp="1"/>
          </p:cNvSpPr>
          <p:nvPr>
            <p:ph type="dt" sz="half" idx="10"/>
          </p:nvPr>
        </p:nvSpPr>
        <p:spPr/>
        <p:txBody>
          <a:bodyPr/>
          <a:lstStyle/>
          <a:p>
            <a:fld id="{F657EC9B-A5D7-4985-BF1C-4AC2DB83B3EE}" type="datetimeFigureOut">
              <a:rPr lang="en-US" smtClean="0"/>
              <a:t>1/24/2023</a:t>
            </a:fld>
            <a:endParaRPr lang="en-US"/>
          </a:p>
        </p:txBody>
      </p:sp>
      <p:sp>
        <p:nvSpPr>
          <p:cNvPr id="5" name="Footer Placeholder 4">
            <a:extLst>
              <a:ext uri="{FF2B5EF4-FFF2-40B4-BE49-F238E27FC236}">
                <a16:creationId xmlns:a16="http://schemas.microsoft.com/office/drawing/2014/main" id="{18049DEC-42BE-403D-BE96-9127E72476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1C0373-3949-4EA4-A3B3-0B3DF5941257}"/>
              </a:ext>
            </a:extLst>
          </p:cNvPr>
          <p:cNvSpPr>
            <a:spLocks noGrp="1"/>
          </p:cNvSpPr>
          <p:nvPr>
            <p:ph type="sldNum" sz="quarter" idx="12"/>
          </p:nvPr>
        </p:nvSpPr>
        <p:spPr/>
        <p:txBody>
          <a:bodyPr/>
          <a:lstStyle/>
          <a:p>
            <a:fld id="{55B1B977-CD5F-4602-9DA5-03BC2EFE0C54}" type="slidenum">
              <a:rPr lang="en-US" smtClean="0"/>
              <a:t>‹#›</a:t>
            </a:fld>
            <a:endParaRPr lang="en-US"/>
          </a:p>
        </p:txBody>
      </p:sp>
    </p:spTree>
    <p:extLst>
      <p:ext uri="{BB962C8B-B14F-4D97-AF65-F5344CB8AC3E}">
        <p14:creationId xmlns:p14="http://schemas.microsoft.com/office/powerpoint/2010/main" val="318884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6A091-2EA2-410A-A783-6B3D1ABBA1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D1CEFD-5DD8-4B67-BA89-5AAA2C6311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F3872F8-B1B3-4A7E-BE74-6B86BB7244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02DB63-B006-4EB9-8AF1-77FDB3D2D65C}"/>
              </a:ext>
            </a:extLst>
          </p:cNvPr>
          <p:cNvSpPr>
            <a:spLocks noGrp="1"/>
          </p:cNvSpPr>
          <p:nvPr>
            <p:ph type="dt" sz="half" idx="10"/>
          </p:nvPr>
        </p:nvSpPr>
        <p:spPr/>
        <p:txBody>
          <a:bodyPr/>
          <a:lstStyle/>
          <a:p>
            <a:fld id="{F657EC9B-A5D7-4985-BF1C-4AC2DB83B3EE}" type="datetimeFigureOut">
              <a:rPr lang="en-US" smtClean="0"/>
              <a:t>1/24/2023</a:t>
            </a:fld>
            <a:endParaRPr lang="en-US"/>
          </a:p>
        </p:txBody>
      </p:sp>
      <p:sp>
        <p:nvSpPr>
          <p:cNvPr id="6" name="Footer Placeholder 5">
            <a:extLst>
              <a:ext uri="{FF2B5EF4-FFF2-40B4-BE49-F238E27FC236}">
                <a16:creationId xmlns:a16="http://schemas.microsoft.com/office/drawing/2014/main" id="{1173476F-E26F-42F2-AEA9-F22D2D1931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55D515-6478-4AE6-B1FC-59EA7C2B3924}"/>
              </a:ext>
            </a:extLst>
          </p:cNvPr>
          <p:cNvSpPr>
            <a:spLocks noGrp="1"/>
          </p:cNvSpPr>
          <p:nvPr>
            <p:ph type="sldNum" sz="quarter" idx="12"/>
          </p:nvPr>
        </p:nvSpPr>
        <p:spPr/>
        <p:txBody>
          <a:bodyPr/>
          <a:lstStyle/>
          <a:p>
            <a:fld id="{55B1B977-CD5F-4602-9DA5-03BC2EFE0C54}" type="slidenum">
              <a:rPr lang="en-US" smtClean="0"/>
              <a:t>‹#›</a:t>
            </a:fld>
            <a:endParaRPr lang="en-US"/>
          </a:p>
        </p:txBody>
      </p:sp>
    </p:spTree>
    <p:extLst>
      <p:ext uri="{BB962C8B-B14F-4D97-AF65-F5344CB8AC3E}">
        <p14:creationId xmlns:p14="http://schemas.microsoft.com/office/powerpoint/2010/main" val="859503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A4EFD-66D2-4277-8CF3-FE6CF7F476D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BF8721-3E85-456A-A17D-50F85D9224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77558A-40E5-48A7-9577-3DD53F24A9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18C29E-14D2-43FC-9B2D-4D63A96033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9031C8-8F23-41F3-99D2-3EC39F0CDC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FD3069-587D-4220-B24C-5945148DD6F7}"/>
              </a:ext>
            </a:extLst>
          </p:cNvPr>
          <p:cNvSpPr>
            <a:spLocks noGrp="1"/>
          </p:cNvSpPr>
          <p:nvPr>
            <p:ph type="dt" sz="half" idx="10"/>
          </p:nvPr>
        </p:nvSpPr>
        <p:spPr/>
        <p:txBody>
          <a:bodyPr/>
          <a:lstStyle/>
          <a:p>
            <a:fld id="{F657EC9B-A5D7-4985-BF1C-4AC2DB83B3EE}" type="datetimeFigureOut">
              <a:rPr lang="en-US" smtClean="0"/>
              <a:t>1/24/2023</a:t>
            </a:fld>
            <a:endParaRPr lang="en-US"/>
          </a:p>
        </p:txBody>
      </p:sp>
      <p:sp>
        <p:nvSpPr>
          <p:cNvPr id="8" name="Footer Placeholder 7">
            <a:extLst>
              <a:ext uri="{FF2B5EF4-FFF2-40B4-BE49-F238E27FC236}">
                <a16:creationId xmlns:a16="http://schemas.microsoft.com/office/drawing/2014/main" id="{5DCF0787-ADE2-4C7F-8845-72F8BAB595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420F5F-337C-4816-8BB6-6F27AF029637}"/>
              </a:ext>
            </a:extLst>
          </p:cNvPr>
          <p:cNvSpPr>
            <a:spLocks noGrp="1"/>
          </p:cNvSpPr>
          <p:nvPr>
            <p:ph type="sldNum" sz="quarter" idx="12"/>
          </p:nvPr>
        </p:nvSpPr>
        <p:spPr/>
        <p:txBody>
          <a:bodyPr/>
          <a:lstStyle/>
          <a:p>
            <a:fld id="{55B1B977-CD5F-4602-9DA5-03BC2EFE0C54}" type="slidenum">
              <a:rPr lang="en-US" smtClean="0"/>
              <a:t>‹#›</a:t>
            </a:fld>
            <a:endParaRPr lang="en-US"/>
          </a:p>
        </p:txBody>
      </p:sp>
    </p:spTree>
    <p:extLst>
      <p:ext uri="{BB962C8B-B14F-4D97-AF65-F5344CB8AC3E}">
        <p14:creationId xmlns:p14="http://schemas.microsoft.com/office/powerpoint/2010/main" val="4213660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2185A-08A7-4C7E-8A50-76169B5474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ECB638-D903-40F2-A539-E2B77F0CEACC}"/>
              </a:ext>
            </a:extLst>
          </p:cNvPr>
          <p:cNvSpPr>
            <a:spLocks noGrp="1"/>
          </p:cNvSpPr>
          <p:nvPr>
            <p:ph type="dt" sz="half" idx="10"/>
          </p:nvPr>
        </p:nvSpPr>
        <p:spPr/>
        <p:txBody>
          <a:bodyPr/>
          <a:lstStyle/>
          <a:p>
            <a:fld id="{F657EC9B-A5D7-4985-BF1C-4AC2DB83B3EE}" type="datetimeFigureOut">
              <a:rPr lang="en-US" smtClean="0"/>
              <a:t>1/24/2023</a:t>
            </a:fld>
            <a:endParaRPr lang="en-US"/>
          </a:p>
        </p:txBody>
      </p:sp>
      <p:sp>
        <p:nvSpPr>
          <p:cNvPr id="4" name="Footer Placeholder 3">
            <a:extLst>
              <a:ext uri="{FF2B5EF4-FFF2-40B4-BE49-F238E27FC236}">
                <a16:creationId xmlns:a16="http://schemas.microsoft.com/office/drawing/2014/main" id="{4F640FA7-C68F-40DF-A845-AA336195E9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F344EA-BC1E-4ECF-AD9C-ECAF4CCA9BC6}"/>
              </a:ext>
            </a:extLst>
          </p:cNvPr>
          <p:cNvSpPr>
            <a:spLocks noGrp="1"/>
          </p:cNvSpPr>
          <p:nvPr>
            <p:ph type="sldNum" sz="quarter" idx="12"/>
          </p:nvPr>
        </p:nvSpPr>
        <p:spPr/>
        <p:txBody>
          <a:bodyPr/>
          <a:lstStyle/>
          <a:p>
            <a:fld id="{55B1B977-CD5F-4602-9DA5-03BC2EFE0C54}" type="slidenum">
              <a:rPr lang="en-US" smtClean="0"/>
              <a:t>‹#›</a:t>
            </a:fld>
            <a:endParaRPr lang="en-US"/>
          </a:p>
        </p:txBody>
      </p:sp>
    </p:spTree>
    <p:extLst>
      <p:ext uri="{BB962C8B-B14F-4D97-AF65-F5344CB8AC3E}">
        <p14:creationId xmlns:p14="http://schemas.microsoft.com/office/powerpoint/2010/main" val="2443585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026247-F899-414D-8985-5BBDE598D072}"/>
              </a:ext>
            </a:extLst>
          </p:cNvPr>
          <p:cNvSpPr>
            <a:spLocks noGrp="1"/>
          </p:cNvSpPr>
          <p:nvPr>
            <p:ph type="dt" sz="half" idx="10"/>
          </p:nvPr>
        </p:nvSpPr>
        <p:spPr/>
        <p:txBody>
          <a:bodyPr/>
          <a:lstStyle/>
          <a:p>
            <a:fld id="{F657EC9B-A5D7-4985-BF1C-4AC2DB83B3EE}" type="datetimeFigureOut">
              <a:rPr lang="en-US" smtClean="0"/>
              <a:t>1/24/2023</a:t>
            </a:fld>
            <a:endParaRPr lang="en-US"/>
          </a:p>
        </p:txBody>
      </p:sp>
      <p:sp>
        <p:nvSpPr>
          <p:cNvPr id="3" name="Footer Placeholder 2">
            <a:extLst>
              <a:ext uri="{FF2B5EF4-FFF2-40B4-BE49-F238E27FC236}">
                <a16:creationId xmlns:a16="http://schemas.microsoft.com/office/drawing/2014/main" id="{8F038DC8-2BA0-41D4-8A02-3593B8919EF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1C0340-1460-4866-BBF3-8B7F2F64FBA4}"/>
              </a:ext>
            </a:extLst>
          </p:cNvPr>
          <p:cNvSpPr>
            <a:spLocks noGrp="1"/>
          </p:cNvSpPr>
          <p:nvPr>
            <p:ph type="sldNum" sz="quarter" idx="12"/>
          </p:nvPr>
        </p:nvSpPr>
        <p:spPr/>
        <p:txBody>
          <a:bodyPr/>
          <a:lstStyle/>
          <a:p>
            <a:fld id="{55B1B977-CD5F-4602-9DA5-03BC2EFE0C54}" type="slidenum">
              <a:rPr lang="en-US" smtClean="0"/>
              <a:t>‹#›</a:t>
            </a:fld>
            <a:endParaRPr lang="en-US"/>
          </a:p>
        </p:txBody>
      </p:sp>
    </p:spTree>
    <p:extLst>
      <p:ext uri="{BB962C8B-B14F-4D97-AF65-F5344CB8AC3E}">
        <p14:creationId xmlns:p14="http://schemas.microsoft.com/office/powerpoint/2010/main" val="382310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52A36-B491-403C-A6CA-33FF110A0F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627AA8-5225-4C1B-AAD4-B7606868DE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05F539-9F5E-466F-9260-B6C6C190AB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D52E40-BB8C-4FCF-A51D-0A7EBCC7F4A6}"/>
              </a:ext>
            </a:extLst>
          </p:cNvPr>
          <p:cNvSpPr>
            <a:spLocks noGrp="1"/>
          </p:cNvSpPr>
          <p:nvPr>
            <p:ph type="dt" sz="half" idx="10"/>
          </p:nvPr>
        </p:nvSpPr>
        <p:spPr/>
        <p:txBody>
          <a:bodyPr/>
          <a:lstStyle/>
          <a:p>
            <a:fld id="{F657EC9B-A5D7-4985-BF1C-4AC2DB83B3EE}" type="datetimeFigureOut">
              <a:rPr lang="en-US" smtClean="0"/>
              <a:t>1/24/2023</a:t>
            </a:fld>
            <a:endParaRPr lang="en-US"/>
          </a:p>
        </p:txBody>
      </p:sp>
      <p:sp>
        <p:nvSpPr>
          <p:cNvPr id="6" name="Footer Placeholder 5">
            <a:extLst>
              <a:ext uri="{FF2B5EF4-FFF2-40B4-BE49-F238E27FC236}">
                <a16:creationId xmlns:a16="http://schemas.microsoft.com/office/drawing/2014/main" id="{36103C9F-D6DD-412E-88E8-1087C2A7EA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B91160-8267-4746-A779-904707BAF98B}"/>
              </a:ext>
            </a:extLst>
          </p:cNvPr>
          <p:cNvSpPr>
            <a:spLocks noGrp="1"/>
          </p:cNvSpPr>
          <p:nvPr>
            <p:ph type="sldNum" sz="quarter" idx="12"/>
          </p:nvPr>
        </p:nvSpPr>
        <p:spPr/>
        <p:txBody>
          <a:bodyPr/>
          <a:lstStyle/>
          <a:p>
            <a:fld id="{55B1B977-CD5F-4602-9DA5-03BC2EFE0C54}" type="slidenum">
              <a:rPr lang="en-US" smtClean="0"/>
              <a:t>‹#›</a:t>
            </a:fld>
            <a:endParaRPr lang="en-US"/>
          </a:p>
        </p:txBody>
      </p:sp>
    </p:spTree>
    <p:extLst>
      <p:ext uri="{BB962C8B-B14F-4D97-AF65-F5344CB8AC3E}">
        <p14:creationId xmlns:p14="http://schemas.microsoft.com/office/powerpoint/2010/main" val="2100636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7C7DA-FFE8-4C58-B9A3-965254C833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3153A1-F44C-4BF1-956A-7208E33191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AF0DBB-DE0A-4FAD-97D1-A118790A50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948813-E0DF-499F-B1C5-0B9B524491CE}"/>
              </a:ext>
            </a:extLst>
          </p:cNvPr>
          <p:cNvSpPr>
            <a:spLocks noGrp="1"/>
          </p:cNvSpPr>
          <p:nvPr>
            <p:ph type="dt" sz="half" idx="10"/>
          </p:nvPr>
        </p:nvSpPr>
        <p:spPr/>
        <p:txBody>
          <a:bodyPr/>
          <a:lstStyle/>
          <a:p>
            <a:fld id="{F657EC9B-A5D7-4985-BF1C-4AC2DB83B3EE}" type="datetimeFigureOut">
              <a:rPr lang="en-US" smtClean="0"/>
              <a:t>1/24/2023</a:t>
            </a:fld>
            <a:endParaRPr lang="en-US"/>
          </a:p>
        </p:txBody>
      </p:sp>
      <p:sp>
        <p:nvSpPr>
          <p:cNvPr id="6" name="Footer Placeholder 5">
            <a:extLst>
              <a:ext uri="{FF2B5EF4-FFF2-40B4-BE49-F238E27FC236}">
                <a16:creationId xmlns:a16="http://schemas.microsoft.com/office/drawing/2014/main" id="{1DD658D7-367C-40BC-92D6-910F264519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4BDE72-6F2C-4BB5-A316-9583DCD17352}"/>
              </a:ext>
            </a:extLst>
          </p:cNvPr>
          <p:cNvSpPr>
            <a:spLocks noGrp="1"/>
          </p:cNvSpPr>
          <p:nvPr>
            <p:ph type="sldNum" sz="quarter" idx="12"/>
          </p:nvPr>
        </p:nvSpPr>
        <p:spPr/>
        <p:txBody>
          <a:bodyPr/>
          <a:lstStyle/>
          <a:p>
            <a:fld id="{55B1B977-CD5F-4602-9DA5-03BC2EFE0C54}" type="slidenum">
              <a:rPr lang="en-US" smtClean="0"/>
              <a:t>‹#›</a:t>
            </a:fld>
            <a:endParaRPr lang="en-US"/>
          </a:p>
        </p:txBody>
      </p:sp>
    </p:spTree>
    <p:extLst>
      <p:ext uri="{BB962C8B-B14F-4D97-AF65-F5344CB8AC3E}">
        <p14:creationId xmlns:p14="http://schemas.microsoft.com/office/powerpoint/2010/main" val="4124491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64339A-3A38-45A8-B295-DA4ED2B4A3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1DBDCFD-4523-43B9-8632-48FCE983C4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78B5A4-8761-4DBC-A33F-FCC4A50E82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7EC9B-A5D7-4985-BF1C-4AC2DB83B3EE}" type="datetimeFigureOut">
              <a:rPr lang="en-US" smtClean="0"/>
              <a:t>1/24/2023</a:t>
            </a:fld>
            <a:endParaRPr lang="en-US"/>
          </a:p>
        </p:txBody>
      </p:sp>
      <p:sp>
        <p:nvSpPr>
          <p:cNvPr id="5" name="Footer Placeholder 4">
            <a:extLst>
              <a:ext uri="{FF2B5EF4-FFF2-40B4-BE49-F238E27FC236}">
                <a16:creationId xmlns:a16="http://schemas.microsoft.com/office/drawing/2014/main" id="{359C8ACE-3F88-4F5E-A875-480D7B91F8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B9E870-EA93-4404-97CE-8CC26BD14D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1B977-CD5F-4602-9DA5-03BC2EFE0C54}" type="slidenum">
              <a:rPr lang="en-US" smtClean="0"/>
              <a:t>‹#›</a:t>
            </a:fld>
            <a:endParaRPr lang="en-US"/>
          </a:p>
        </p:txBody>
      </p:sp>
    </p:spTree>
    <p:extLst>
      <p:ext uri="{BB962C8B-B14F-4D97-AF65-F5344CB8AC3E}">
        <p14:creationId xmlns:p14="http://schemas.microsoft.com/office/powerpoint/2010/main" val="270102764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va.gov/PAC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C163C-DF66-4159-B2C2-5F644D7E0DB0}"/>
              </a:ext>
            </a:extLst>
          </p:cNvPr>
          <p:cNvSpPr>
            <a:spLocks noGrp="1"/>
          </p:cNvSpPr>
          <p:nvPr>
            <p:ph type="title"/>
          </p:nvPr>
        </p:nvSpPr>
        <p:spPr>
          <a:xfrm>
            <a:off x="572493" y="238539"/>
            <a:ext cx="11018520" cy="1434415"/>
          </a:xfrm>
        </p:spPr>
        <p:txBody>
          <a:bodyPr anchor="b">
            <a:normAutofit fontScale="90000"/>
          </a:bodyPr>
          <a:lstStyle/>
          <a:p>
            <a:r>
              <a:rPr lang="en-US" sz="5400" b="1" dirty="0"/>
              <a:t>Honoring our Promise to Address Comprehensive Toxics (PACT) Act of 2022</a:t>
            </a:r>
          </a:p>
        </p:txBody>
      </p:sp>
      <p:sp>
        <p:nvSpPr>
          <p:cNvPr id="1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8E2813-499B-467A-893B-7E90CA9F2F4B}"/>
              </a:ext>
            </a:extLst>
          </p:cNvPr>
          <p:cNvSpPr>
            <a:spLocks noGrp="1"/>
          </p:cNvSpPr>
          <p:nvPr>
            <p:ph idx="1"/>
          </p:nvPr>
        </p:nvSpPr>
        <p:spPr>
          <a:xfrm>
            <a:off x="572493" y="2738828"/>
            <a:ext cx="6713552" cy="4119172"/>
          </a:xfrm>
        </p:spPr>
        <p:txBody>
          <a:bodyPr anchor="t">
            <a:normAutofit/>
          </a:bodyPr>
          <a:lstStyle/>
          <a:p>
            <a:pPr marL="0" indent="0">
              <a:buNone/>
            </a:pPr>
            <a:r>
              <a:rPr lang="en-US" sz="3600" dirty="0"/>
              <a:t>Department of Tennessee 2023 Midwinter Conference</a:t>
            </a:r>
          </a:p>
        </p:txBody>
      </p:sp>
      <p:pic>
        <p:nvPicPr>
          <p:cNvPr id="4" name="Picture 4">
            <a:extLst>
              <a:ext uri="{FF2B5EF4-FFF2-40B4-BE49-F238E27FC236}">
                <a16:creationId xmlns:a16="http://schemas.microsoft.com/office/drawing/2014/main" id="{0792A15F-DF45-4769-8407-479A36862368}"/>
              </a:ext>
            </a:extLst>
          </p:cNvPr>
          <p:cNvPicPr>
            <a:picLocks noChangeAspect="1"/>
          </p:cNvPicPr>
          <p:nvPr/>
        </p:nvPicPr>
        <p:blipFill rotWithShape="1">
          <a:blip r:embed="rId2">
            <a:extLst>
              <a:ext uri="{28A0092B-C50C-407E-A947-70E740481C1C}">
                <a14:useLocalDpi xmlns:a14="http://schemas.microsoft.com/office/drawing/2010/main" val="0"/>
              </a:ext>
            </a:extLst>
          </a:blip>
          <a:srcRect l="2843" r="953"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0854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C163C-DF66-4159-B2C2-5F644D7E0DB0}"/>
              </a:ext>
            </a:extLst>
          </p:cNvPr>
          <p:cNvSpPr>
            <a:spLocks noGrp="1"/>
          </p:cNvSpPr>
          <p:nvPr>
            <p:ph type="title"/>
          </p:nvPr>
        </p:nvSpPr>
        <p:spPr>
          <a:xfrm>
            <a:off x="572493" y="238539"/>
            <a:ext cx="11018520" cy="1434415"/>
          </a:xfrm>
        </p:spPr>
        <p:txBody>
          <a:bodyPr anchor="b">
            <a:normAutofit/>
          </a:bodyPr>
          <a:lstStyle/>
          <a:p>
            <a:r>
              <a:rPr lang="en-US" sz="4800" b="1" dirty="0"/>
              <a:t>Gulf War Era Veteran presumption of exposure</a:t>
            </a:r>
            <a:endParaRPr lang="en-US" sz="4600" b="1" dirty="0"/>
          </a:p>
        </p:txBody>
      </p:sp>
      <p:sp>
        <p:nvSpPr>
          <p:cNvPr id="1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8E2813-499B-467A-893B-7E90CA9F2F4B}"/>
              </a:ext>
            </a:extLst>
          </p:cNvPr>
          <p:cNvSpPr>
            <a:spLocks noGrp="1"/>
          </p:cNvSpPr>
          <p:nvPr>
            <p:ph idx="1"/>
          </p:nvPr>
        </p:nvSpPr>
        <p:spPr>
          <a:xfrm>
            <a:off x="572493" y="2071316"/>
            <a:ext cx="6713552" cy="4119172"/>
          </a:xfrm>
        </p:spPr>
        <p:txBody>
          <a:bodyPr anchor="t">
            <a:normAutofit fontScale="92500" lnSpcReduction="10000"/>
          </a:bodyPr>
          <a:lstStyle/>
          <a:p>
            <a:pPr marL="0" indent="0">
              <a:buNone/>
            </a:pPr>
            <a:r>
              <a:rPr lang="en-US" sz="1900" b="1" dirty="0"/>
              <a:t>On or after September 11, 2001, in any of these locations:</a:t>
            </a:r>
          </a:p>
          <a:p>
            <a:pPr marL="0" indent="0">
              <a:buNone/>
            </a:pPr>
            <a:endParaRPr lang="en-US" sz="900" dirty="0"/>
          </a:p>
          <a:p>
            <a:pPr marL="0" indent="0">
              <a:buNone/>
            </a:pPr>
            <a:r>
              <a:rPr lang="en-US" sz="1800" dirty="0"/>
              <a:t>Afghanistan		Syria 		Uzbekistan</a:t>
            </a:r>
          </a:p>
          <a:p>
            <a:pPr marL="0" indent="0">
              <a:buNone/>
            </a:pPr>
            <a:r>
              <a:rPr lang="en-US" sz="1800" dirty="0"/>
              <a:t>Djibouti			Egypt		Yemen</a:t>
            </a:r>
          </a:p>
          <a:p>
            <a:pPr marL="0" indent="0">
              <a:buNone/>
            </a:pPr>
            <a:r>
              <a:rPr lang="en-US" sz="1800" dirty="0"/>
              <a:t>Jordan			Lebanon	</a:t>
            </a:r>
          </a:p>
          <a:p>
            <a:pPr marL="0" indent="0">
              <a:buNone/>
            </a:pPr>
            <a:r>
              <a:rPr lang="en-US" sz="1800" dirty="0"/>
              <a:t>The airspace above any of these locations</a:t>
            </a:r>
          </a:p>
          <a:p>
            <a:pPr marL="0" indent="0">
              <a:buNone/>
            </a:pPr>
            <a:endParaRPr lang="en-US" sz="1800" dirty="0"/>
          </a:p>
          <a:p>
            <a:pPr marL="0" indent="0">
              <a:buNone/>
            </a:pPr>
            <a:r>
              <a:rPr lang="en-US" sz="1900" b="1" dirty="0"/>
              <a:t>On or after August 2, 1990, in any of these locations:</a:t>
            </a:r>
          </a:p>
          <a:p>
            <a:pPr marL="0" indent="0">
              <a:buNone/>
            </a:pPr>
            <a:endParaRPr lang="en-US" sz="900" b="1" dirty="0"/>
          </a:p>
          <a:p>
            <a:pPr marL="0" indent="0">
              <a:buNone/>
            </a:pPr>
            <a:r>
              <a:rPr lang="en-US" sz="1800" dirty="0"/>
              <a:t>Bahrain		Iraq		Kuwait		</a:t>
            </a:r>
          </a:p>
          <a:p>
            <a:pPr marL="0" indent="0">
              <a:buNone/>
            </a:pPr>
            <a:r>
              <a:rPr lang="en-US" sz="1800" dirty="0"/>
              <a:t>Oman		Qatar		Said Arabia</a:t>
            </a:r>
          </a:p>
          <a:p>
            <a:pPr marL="0" indent="0">
              <a:buNone/>
            </a:pPr>
            <a:r>
              <a:rPr lang="en-US" sz="1800" dirty="0"/>
              <a:t>Somalia		The United Arab Emirates (UAE)</a:t>
            </a:r>
          </a:p>
          <a:p>
            <a:pPr marL="0" indent="0">
              <a:buNone/>
            </a:pPr>
            <a:r>
              <a:rPr lang="en-US" sz="1800" dirty="0"/>
              <a:t>The airspace above any of those locations</a:t>
            </a:r>
          </a:p>
          <a:p>
            <a:pPr marL="0" indent="0">
              <a:buNone/>
            </a:pPr>
            <a:endParaRPr lang="en-US" sz="2200" dirty="0"/>
          </a:p>
        </p:txBody>
      </p:sp>
      <p:pic>
        <p:nvPicPr>
          <p:cNvPr id="4" name="Picture 4">
            <a:extLst>
              <a:ext uri="{FF2B5EF4-FFF2-40B4-BE49-F238E27FC236}">
                <a16:creationId xmlns:a16="http://schemas.microsoft.com/office/drawing/2014/main" id="{0792A15F-DF45-4769-8407-479A36862368}"/>
              </a:ext>
            </a:extLst>
          </p:cNvPr>
          <p:cNvPicPr>
            <a:picLocks noChangeAspect="1"/>
          </p:cNvPicPr>
          <p:nvPr/>
        </p:nvPicPr>
        <p:blipFill rotWithShape="1">
          <a:blip r:embed="rId2">
            <a:extLst>
              <a:ext uri="{28A0092B-C50C-407E-A947-70E740481C1C}">
                <a14:useLocalDpi xmlns:a14="http://schemas.microsoft.com/office/drawing/2010/main" val="0"/>
              </a:ext>
            </a:extLst>
          </a:blip>
          <a:srcRect l="2843" r="953"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2901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C163C-DF66-4159-B2C2-5F644D7E0DB0}"/>
              </a:ext>
            </a:extLst>
          </p:cNvPr>
          <p:cNvSpPr>
            <a:spLocks noGrp="1"/>
          </p:cNvSpPr>
          <p:nvPr>
            <p:ph type="title"/>
          </p:nvPr>
        </p:nvSpPr>
        <p:spPr>
          <a:xfrm>
            <a:off x="572493" y="238539"/>
            <a:ext cx="11018520" cy="1434415"/>
          </a:xfrm>
        </p:spPr>
        <p:txBody>
          <a:bodyPr anchor="b">
            <a:normAutofit/>
          </a:bodyPr>
          <a:lstStyle/>
          <a:p>
            <a:r>
              <a:rPr lang="en-US" sz="4800" b="1" dirty="0"/>
              <a:t>Vietnam Era Veteran VA Health Care Eligibility</a:t>
            </a:r>
            <a:endParaRPr lang="en-US" sz="4600" b="1" dirty="0"/>
          </a:p>
        </p:txBody>
      </p:sp>
      <p:sp>
        <p:nvSpPr>
          <p:cNvPr id="1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8E2813-499B-467A-893B-7E90CA9F2F4B}"/>
              </a:ext>
            </a:extLst>
          </p:cNvPr>
          <p:cNvSpPr>
            <a:spLocks noGrp="1"/>
          </p:cNvSpPr>
          <p:nvPr>
            <p:ph idx="1"/>
          </p:nvPr>
        </p:nvSpPr>
        <p:spPr>
          <a:xfrm>
            <a:off x="664772" y="2082646"/>
            <a:ext cx="6713552" cy="4119172"/>
          </a:xfrm>
        </p:spPr>
        <p:txBody>
          <a:bodyPr anchor="t">
            <a:normAutofit/>
          </a:bodyPr>
          <a:lstStyle/>
          <a:p>
            <a:pPr marL="0" indent="0">
              <a:buNone/>
            </a:pPr>
            <a:r>
              <a:rPr lang="en-US" sz="2000" dirty="0"/>
              <a:t>Veterans who served in the following locations and time periods are also eligible to enroll in VA health care effective on enactment (August 10, 2022): </a:t>
            </a:r>
          </a:p>
          <a:p>
            <a:pPr marL="0" indent="0">
              <a:buNone/>
            </a:pPr>
            <a:r>
              <a:rPr lang="en-US" sz="1700" dirty="0"/>
              <a:t>–  Republic of Vietnam (between January 9, 1962, and May 7, 1975),</a:t>
            </a:r>
          </a:p>
          <a:p>
            <a:pPr marL="0" indent="0">
              <a:buNone/>
            </a:pPr>
            <a:r>
              <a:rPr lang="en-US" sz="1700" dirty="0"/>
              <a:t>–  Thailand at any US or Royal Thai base (between January 9, 1962, and June 30, 1976) </a:t>
            </a:r>
          </a:p>
          <a:p>
            <a:pPr marL="0" indent="0">
              <a:buNone/>
            </a:pPr>
            <a:r>
              <a:rPr lang="en-US" sz="1700" dirty="0"/>
              <a:t>–  Laos (between December 1, 1965, and September 30, 1969) </a:t>
            </a:r>
          </a:p>
          <a:p>
            <a:pPr marL="0" indent="0">
              <a:buNone/>
            </a:pPr>
            <a:r>
              <a:rPr lang="en-US" sz="1700" dirty="0"/>
              <a:t>–  Certain Provinces in Cambodia (between April 16, 1969, and April 30, 1969) </a:t>
            </a:r>
          </a:p>
          <a:p>
            <a:pPr marL="0" indent="0">
              <a:buNone/>
            </a:pPr>
            <a:r>
              <a:rPr lang="en-US" sz="1700" dirty="0"/>
              <a:t>–  Guam or American Samoa or their territorial waters (between January 9, 1962, and July 31, 1980)</a:t>
            </a:r>
          </a:p>
          <a:p>
            <a:pPr marL="0" indent="0">
              <a:buNone/>
            </a:pPr>
            <a:r>
              <a:rPr lang="en-US" sz="1700" dirty="0"/>
              <a:t> –  Johnston Atoll, or a ship that called there, between January 1, 1972, and September 30, 1977</a:t>
            </a:r>
          </a:p>
          <a:p>
            <a:pPr marL="0" indent="0">
              <a:buNone/>
            </a:pPr>
            <a:endParaRPr lang="en-US" sz="2200" dirty="0"/>
          </a:p>
        </p:txBody>
      </p:sp>
      <p:pic>
        <p:nvPicPr>
          <p:cNvPr id="4" name="Picture 4">
            <a:extLst>
              <a:ext uri="{FF2B5EF4-FFF2-40B4-BE49-F238E27FC236}">
                <a16:creationId xmlns:a16="http://schemas.microsoft.com/office/drawing/2014/main" id="{0792A15F-DF45-4769-8407-479A36862368}"/>
              </a:ext>
            </a:extLst>
          </p:cNvPr>
          <p:cNvPicPr>
            <a:picLocks noChangeAspect="1"/>
          </p:cNvPicPr>
          <p:nvPr/>
        </p:nvPicPr>
        <p:blipFill rotWithShape="1">
          <a:blip r:embed="rId2">
            <a:extLst>
              <a:ext uri="{28A0092B-C50C-407E-A947-70E740481C1C}">
                <a14:useLocalDpi xmlns:a14="http://schemas.microsoft.com/office/drawing/2010/main" val="0"/>
              </a:ext>
            </a:extLst>
          </a:blip>
          <a:srcRect l="2843" r="953"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4327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C163C-DF66-4159-B2C2-5F644D7E0DB0}"/>
              </a:ext>
            </a:extLst>
          </p:cNvPr>
          <p:cNvSpPr>
            <a:spLocks noGrp="1"/>
          </p:cNvSpPr>
          <p:nvPr>
            <p:ph type="title"/>
          </p:nvPr>
        </p:nvSpPr>
        <p:spPr>
          <a:xfrm>
            <a:off x="572493" y="238539"/>
            <a:ext cx="11018520" cy="1434415"/>
          </a:xfrm>
        </p:spPr>
        <p:txBody>
          <a:bodyPr anchor="b">
            <a:normAutofit/>
          </a:bodyPr>
          <a:lstStyle/>
          <a:p>
            <a:r>
              <a:rPr lang="en-US" sz="4800" b="1" dirty="0"/>
              <a:t>Expanding Presumptions of Service Connection</a:t>
            </a:r>
            <a:endParaRPr lang="en-US" sz="4600" b="1" dirty="0"/>
          </a:p>
        </p:txBody>
      </p:sp>
      <p:sp>
        <p:nvSpPr>
          <p:cNvPr id="1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8E2813-499B-467A-893B-7E90CA9F2F4B}"/>
              </a:ext>
            </a:extLst>
          </p:cNvPr>
          <p:cNvSpPr>
            <a:spLocks noGrp="1"/>
          </p:cNvSpPr>
          <p:nvPr>
            <p:ph idx="1"/>
          </p:nvPr>
        </p:nvSpPr>
        <p:spPr>
          <a:xfrm>
            <a:off x="3901355" y="1057284"/>
            <a:ext cx="6713552" cy="4119172"/>
          </a:xfrm>
        </p:spPr>
        <p:txBody>
          <a:bodyPr anchor="t">
            <a:normAutofit/>
          </a:bodyPr>
          <a:lstStyle/>
          <a:p>
            <a:pPr marL="0" indent="0">
              <a:buNone/>
            </a:pPr>
            <a:r>
              <a:rPr lang="en-US" sz="1600" dirty="0"/>
              <a:t>The PACT Act establishes presumptions of service connection for more than 20 conditions related to toxic exposures. </a:t>
            </a:r>
            <a:r>
              <a:rPr lang="en-US" sz="1600" b="1" dirty="0"/>
              <a:t>For Gulf War and Post-9/11 Veterans</a:t>
            </a:r>
          </a:p>
          <a:p>
            <a:pPr marL="0" indent="0">
              <a:buNone/>
            </a:pPr>
            <a:endParaRPr lang="en-US" sz="1600" dirty="0"/>
          </a:p>
          <a:p>
            <a:pPr marL="0" indent="0">
              <a:buNone/>
            </a:pPr>
            <a:endParaRPr lang="en-US" sz="2200" dirty="0"/>
          </a:p>
        </p:txBody>
      </p:sp>
      <p:pic>
        <p:nvPicPr>
          <p:cNvPr id="4" name="Picture 4">
            <a:extLst>
              <a:ext uri="{FF2B5EF4-FFF2-40B4-BE49-F238E27FC236}">
                <a16:creationId xmlns:a16="http://schemas.microsoft.com/office/drawing/2014/main" id="{0792A15F-DF45-4769-8407-479A36862368}"/>
              </a:ext>
            </a:extLst>
          </p:cNvPr>
          <p:cNvPicPr>
            <a:picLocks noChangeAspect="1"/>
          </p:cNvPicPr>
          <p:nvPr/>
        </p:nvPicPr>
        <p:blipFill rotWithShape="1">
          <a:blip r:embed="rId2">
            <a:extLst>
              <a:ext uri="{28A0092B-C50C-407E-A947-70E740481C1C}">
                <a14:useLocalDpi xmlns:a14="http://schemas.microsoft.com/office/drawing/2010/main" val="0"/>
              </a:ext>
            </a:extLst>
          </a:blip>
          <a:srcRect l="2843" r="953"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 7">
            <a:extLst>
              <a:ext uri="{FF2B5EF4-FFF2-40B4-BE49-F238E27FC236}">
                <a16:creationId xmlns:a16="http://schemas.microsoft.com/office/drawing/2014/main" id="{C94BA21D-DFAE-4061-8784-18FFC411F603}"/>
              </a:ext>
            </a:extLst>
          </p:cNvPr>
          <p:cNvGraphicFramePr>
            <a:graphicFrameLocks noGrp="1"/>
          </p:cNvGraphicFramePr>
          <p:nvPr>
            <p:extLst>
              <p:ext uri="{D42A27DB-BD31-4B8C-83A1-F6EECF244321}">
                <p14:modId xmlns:p14="http://schemas.microsoft.com/office/powerpoint/2010/main" val="2916865196"/>
              </p:ext>
            </p:extLst>
          </p:nvPr>
        </p:nvGraphicFramePr>
        <p:xfrm>
          <a:off x="713064" y="1903238"/>
          <a:ext cx="6127539" cy="4751356"/>
        </p:xfrm>
        <a:graphic>
          <a:graphicData uri="http://schemas.openxmlformats.org/drawingml/2006/table">
            <a:tbl>
              <a:tblPr firstRow="1" bandRow="1">
                <a:tableStyleId>{5C22544A-7EE6-4342-B048-85BDC9FD1C3A}</a:tableStyleId>
              </a:tblPr>
              <a:tblGrid>
                <a:gridCol w="2964170">
                  <a:extLst>
                    <a:ext uri="{9D8B030D-6E8A-4147-A177-3AD203B41FA5}">
                      <a16:colId xmlns:a16="http://schemas.microsoft.com/office/drawing/2014/main" val="3464407821"/>
                    </a:ext>
                  </a:extLst>
                </a:gridCol>
                <a:gridCol w="3163369">
                  <a:extLst>
                    <a:ext uri="{9D8B030D-6E8A-4147-A177-3AD203B41FA5}">
                      <a16:colId xmlns:a16="http://schemas.microsoft.com/office/drawing/2014/main" val="229791296"/>
                    </a:ext>
                  </a:extLst>
                </a:gridCol>
              </a:tblGrid>
              <a:tr h="360272">
                <a:tc>
                  <a:txBody>
                    <a:bodyPr/>
                    <a:lstStyle/>
                    <a:p>
                      <a:r>
                        <a:rPr lang="en-US" sz="1400" dirty="0"/>
                        <a:t>Asthma diagnosed after service</a:t>
                      </a:r>
                    </a:p>
                  </a:txBody>
                  <a:tcPr/>
                </a:tc>
                <a:tc>
                  <a:txBody>
                    <a:bodyPr/>
                    <a:lstStyle/>
                    <a:p>
                      <a:r>
                        <a:rPr lang="en-US" sz="1400" dirty="0"/>
                        <a:t>Interstitial lung disease (ILD)</a:t>
                      </a:r>
                    </a:p>
                  </a:txBody>
                  <a:tcPr/>
                </a:tc>
                <a:extLst>
                  <a:ext uri="{0D108BD9-81ED-4DB2-BD59-A6C34878D82A}">
                    <a16:rowId xmlns:a16="http://schemas.microsoft.com/office/drawing/2014/main" val="2135684096"/>
                  </a:ext>
                </a:extLst>
              </a:tr>
              <a:tr h="360272">
                <a:tc>
                  <a:txBody>
                    <a:bodyPr/>
                    <a:lstStyle/>
                    <a:p>
                      <a:r>
                        <a:rPr lang="en-US" sz="1400" dirty="0"/>
                        <a:t>Brain cancer</a:t>
                      </a:r>
                    </a:p>
                  </a:txBody>
                  <a:tcPr/>
                </a:tc>
                <a:tc>
                  <a:txBody>
                    <a:bodyPr/>
                    <a:lstStyle/>
                    <a:p>
                      <a:r>
                        <a:rPr lang="en-US" sz="1400" dirty="0"/>
                        <a:t>Kidney cancer</a:t>
                      </a:r>
                    </a:p>
                  </a:txBody>
                  <a:tcPr/>
                </a:tc>
                <a:extLst>
                  <a:ext uri="{0D108BD9-81ED-4DB2-BD59-A6C34878D82A}">
                    <a16:rowId xmlns:a16="http://schemas.microsoft.com/office/drawing/2014/main" val="363430565"/>
                  </a:ext>
                </a:extLst>
              </a:tr>
              <a:tr h="360272">
                <a:tc>
                  <a:txBody>
                    <a:bodyPr/>
                    <a:lstStyle/>
                    <a:p>
                      <a:r>
                        <a:rPr lang="en-US" sz="1400" dirty="0"/>
                        <a:t>Chronic bronchitis</a:t>
                      </a:r>
                    </a:p>
                  </a:txBody>
                  <a:tcPr/>
                </a:tc>
                <a:tc>
                  <a:txBody>
                    <a:bodyPr/>
                    <a:lstStyle/>
                    <a:p>
                      <a:r>
                        <a:rPr lang="en-US" sz="1400" dirty="0"/>
                        <a:t>Lymphatic cancer of any type</a:t>
                      </a:r>
                    </a:p>
                  </a:txBody>
                  <a:tcPr/>
                </a:tc>
                <a:extLst>
                  <a:ext uri="{0D108BD9-81ED-4DB2-BD59-A6C34878D82A}">
                    <a16:rowId xmlns:a16="http://schemas.microsoft.com/office/drawing/2014/main" val="1413057750"/>
                  </a:ext>
                </a:extLst>
              </a:tr>
              <a:tr h="360272">
                <a:tc>
                  <a:txBody>
                    <a:bodyPr/>
                    <a:lstStyle/>
                    <a:p>
                      <a:r>
                        <a:rPr lang="en-US" sz="1400" dirty="0"/>
                        <a:t>Chronic obstructive pulmonary disease</a:t>
                      </a:r>
                    </a:p>
                  </a:txBody>
                  <a:tcPr/>
                </a:tc>
                <a:tc>
                  <a:txBody>
                    <a:bodyPr/>
                    <a:lstStyle/>
                    <a:p>
                      <a:r>
                        <a:rPr lang="en-US" sz="1400" dirty="0"/>
                        <a:t>Lymphoma of any type</a:t>
                      </a:r>
                    </a:p>
                  </a:txBody>
                  <a:tcPr/>
                </a:tc>
                <a:extLst>
                  <a:ext uri="{0D108BD9-81ED-4DB2-BD59-A6C34878D82A}">
                    <a16:rowId xmlns:a16="http://schemas.microsoft.com/office/drawing/2014/main" val="123771264"/>
                  </a:ext>
                </a:extLst>
              </a:tr>
              <a:tr h="360272">
                <a:tc>
                  <a:txBody>
                    <a:bodyPr/>
                    <a:lstStyle/>
                    <a:p>
                      <a:r>
                        <a:rPr lang="en-US" sz="1400" dirty="0"/>
                        <a:t>Chronic rhinitis</a:t>
                      </a:r>
                    </a:p>
                  </a:txBody>
                  <a:tcPr/>
                </a:tc>
                <a:tc>
                  <a:txBody>
                    <a:bodyPr/>
                    <a:lstStyle/>
                    <a:p>
                      <a:r>
                        <a:rPr lang="en-US" sz="1400" dirty="0"/>
                        <a:t>Melanoma</a:t>
                      </a:r>
                    </a:p>
                  </a:txBody>
                  <a:tcPr/>
                </a:tc>
                <a:extLst>
                  <a:ext uri="{0D108BD9-81ED-4DB2-BD59-A6C34878D82A}">
                    <a16:rowId xmlns:a16="http://schemas.microsoft.com/office/drawing/2014/main" val="3968707105"/>
                  </a:ext>
                </a:extLst>
              </a:tr>
              <a:tr h="360272">
                <a:tc>
                  <a:txBody>
                    <a:bodyPr/>
                    <a:lstStyle/>
                    <a:p>
                      <a:r>
                        <a:rPr lang="en-US" sz="1400" dirty="0"/>
                        <a:t>Chronic sinusitis</a:t>
                      </a:r>
                    </a:p>
                  </a:txBody>
                  <a:tcPr/>
                </a:tc>
                <a:tc>
                  <a:txBody>
                    <a:bodyPr/>
                    <a:lstStyle/>
                    <a:p>
                      <a:r>
                        <a:rPr lang="en-US" sz="1400" dirty="0"/>
                        <a:t>Neck cancer</a:t>
                      </a:r>
                    </a:p>
                  </a:txBody>
                  <a:tcPr/>
                </a:tc>
                <a:extLst>
                  <a:ext uri="{0D108BD9-81ED-4DB2-BD59-A6C34878D82A}">
                    <a16:rowId xmlns:a16="http://schemas.microsoft.com/office/drawing/2014/main" val="4050329568"/>
                  </a:ext>
                </a:extLst>
              </a:tr>
              <a:tr h="630476">
                <a:tc>
                  <a:txBody>
                    <a:bodyPr/>
                    <a:lstStyle/>
                    <a:p>
                      <a:r>
                        <a:rPr lang="en-US" sz="1400" dirty="0"/>
                        <a:t>Constrictive bronchiolitis or obliterative bronchiolitis</a:t>
                      </a:r>
                    </a:p>
                  </a:txBody>
                  <a:tcPr/>
                </a:tc>
                <a:tc>
                  <a:txBody>
                    <a:bodyPr/>
                    <a:lstStyle/>
                    <a:p>
                      <a:r>
                        <a:rPr lang="en-US" sz="1400" dirty="0"/>
                        <a:t>Pancreatic cancer</a:t>
                      </a:r>
                    </a:p>
                  </a:txBody>
                  <a:tcPr/>
                </a:tc>
                <a:extLst>
                  <a:ext uri="{0D108BD9-81ED-4DB2-BD59-A6C34878D82A}">
                    <a16:rowId xmlns:a16="http://schemas.microsoft.com/office/drawing/2014/main" val="2522322859"/>
                  </a:ext>
                </a:extLst>
              </a:tr>
              <a:tr h="360272">
                <a:tc>
                  <a:txBody>
                    <a:bodyPr/>
                    <a:lstStyle/>
                    <a:p>
                      <a:r>
                        <a:rPr lang="en-US" sz="1400" dirty="0"/>
                        <a:t>Emphysema</a:t>
                      </a:r>
                    </a:p>
                  </a:txBody>
                  <a:tcPr/>
                </a:tc>
                <a:tc>
                  <a:txBody>
                    <a:bodyPr/>
                    <a:lstStyle/>
                    <a:p>
                      <a:r>
                        <a:rPr lang="en-US" sz="1400" dirty="0"/>
                        <a:t>Pleuritis</a:t>
                      </a:r>
                    </a:p>
                  </a:txBody>
                  <a:tcPr/>
                </a:tc>
                <a:extLst>
                  <a:ext uri="{0D108BD9-81ED-4DB2-BD59-A6C34878D82A}">
                    <a16:rowId xmlns:a16="http://schemas.microsoft.com/office/drawing/2014/main" val="1931392847"/>
                  </a:ext>
                </a:extLst>
              </a:tr>
              <a:tr h="360272">
                <a:tc>
                  <a:txBody>
                    <a:bodyPr/>
                    <a:lstStyle/>
                    <a:p>
                      <a:r>
                        <a:rPr lang="en-US" sz="1400" dirty="0"/>
                        <a:t>Gastrointestinal cancer of any type</a:t>
                      </a:r>
                    </a:p>
                  </a:txBody>
                  <a:tcPr/>
                </a:tc>
                <a:tc>
                  <a:txBody>
                    <a:bodyPr/>
                    <a:lstStyle/>
                    <a:p>
                      <a:r>
                        <a:rPr lang="en-US" sz="1400" dirty="0"/>
                        <a:t>Pulmonary fibrosis</a:t>
                      </a:r>
                    </a:p>
                  </a:txBody>
                  <a:tcPr/>
                </a:tc>
                <a:extLst>
                  <a:ext uri="{0D108BD9-81ED-4DB2-BD59-A6C34878D82A}">
                    <a16:rowId xmlns:a16="http://schemas.microsoft.com/office/drawing/2014/main" val="3167016544"/>
                  </a:ext>
                </a:extLst>
              </a:tr>
              <a:tr h="360272">
                <a:tc>
                  <a:txBody>
                    <a:bodyPr/>
                    <a:lstStyle/>
                    <a:p>
                      <a:r>
                        <a:rPr lang="en-US" sz="1400" dirty="0"/>
                        <a:t>Glioblastoma</a:t>
                      </a:r>
                    </a:p>
                  </a:txBody>
                  <a:tcPr/>
                </a:tc>
                <a:tc>
                  <a:txBody>
                    <a:bodyPr/>
                    <a:lstStyle/>
                    <a:p>
                      <a:r>
                        <a:rPr lang="en-US" sz="1400" dirty="0"/>
                        <a:t>Reproductive cancer of any type </a:t>
                      </a:r>
                    </a:p>
                  </a:txBody>
                  <a:tcPr/>
                </a:tc>
                <a:extLst>
                  <a:ext uri="{0D108BD9-81ED-4DB2-BD59-A6C34878D82A}">
                    <a16:rowId xmlns:a16="http://schemas.microsoft.com/office/drawing/2014/main" val="1244208585"/>
                  </a:ext>
                </a:extLst>
              </a:tr>
              <a:tr h="360272">
                <a:tc>
                  <a:txBody>
                    <a:bodyPr/>
                    <a:lstStyle/>
                    <a:p>
                      <a:r>
                        <a:rPr lang="en-US" sz="1400" dirty="0"/>
                        <a:t>Granulomatous disease</a:t>
                      </a:r>
                    </a:p>
                  </a:txBody>
                  <a:tcPr/>
                </a:tc>
                <a:tc>
                  <a:txBody>
                    <a:bodyPr/>
                    <a:lstStyle/>
                    <a:p>
                      <a:r>
                        <a:rPr lang="en-US" sz="1400" dirty="0"/>
                        <a:t>Respiratory cancer of any type</a:t>
                      </a:r>
                    </a:p>
                  </a:txBody>
                  <a:tcPr/>
                </a:tc>
                <a:extLst>
                  <a:ext uri="{0D108BD9-81ED-4DB2-BD59-A6C34878D82A}">
                    <a16:rowId xmlns:a16="http://schemas.microsoft.com/office/drawing/2014/main" val="1413698026"/>
                  </a:ext>
                </a:extLst>
              </a:tr>
              <a:tr h="360272">
                <a:tc>
                  <a:txBody>
                    <a:bodyPr/>
                    <a:lstStyle/>
                    <a:p>
                      <a:r>
                        <a:rPr lang="en-US" sz="1400" dirty="0"/>
                        <a:t>Head cancer of any type</a:t>
                      </a:r>
                    </a:p>
                  </a:txBody>
                  <a:tcPr/>
                </a:tc>
                <a:tc>
                  <a:txBody>
                    <a:bodyPr/>
                    <a:lstStyle/>
                    <a:p>
                      <a:r>
                        <a:rPr lang="en-US" sz="1400" dirty="0"/>
                        <a:t>Sarcoidosis</a:t>
                      </a:r>
                    </a:p>
                  </a:txBody>
                  <a:tcPr/>
                </a:tc>
                <a:extLst>
                  <a:ext uri="{0D108BD9-81ED-4DB2-BD59-A6C34878D82A}">
                    <a16:rowId xmlns:a16="http://schemas.microsoft.com/office/drawing/2014/main" val="1950679736"/>
                  </a:ext>
                </a:extLst>
              </a:tr>
            </a:tbl>
          </a:graphicData>
        </a:graphic>
      </p:graphicFrame>
    </p:spTree>
    <p:extLst>
      <p:ext uri="{BB962C8B-B14F-4D97-AF65-F5344CB8AC3E}">
        <p14:creationId xmlns:p14="http://schemas.microsoft.com/office/powerpoint/2010/main" val="2811911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C163C-DF66-4159-B2C2-5F644D7E0DB0}"/>
              </a:ext>
            </a:extLst>
          </p:cNvPr>
          <p:cNvSpPr>
            <a:spLocks noGrp="1"/>
          </p:cNvSpPr>
          <p:nvPr>
            <p:ph type="title"/>
          </p:nvPr>
        </p:nvSpPr>
        <p:spPr>
          <a:xfrm>
            <a:off x="572493" y="238539"/>
            <a:ext cx="11018520" cy="1434415"/>
          </a:xfrm>
        </p:spPr>
        <p:txBody>
          <a:bodyPr anchor="b">
            <a:normAutofit/>
          </a:bodyPr>
          <a:lstStyle/>
          <a:p>
            <a:r>
              <a:rPr lang="en-US" sz="4800" b="1" dirty="0"/>
              <a:t>Expanding Presumptions of Service Connection</a:t>
            </a:r>
            <a:endParaRPr lang="en-US" sz="4600" b="1" dirty="0"/>
          </a:p>
        </p:txBody>
      </p:sp>
      <p:sp>
        <p:nvSpPr>
          <p:cNvPr id="1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8E2813-499B-467A-893B-7E90CA9F2F4B}"/>
              </a:ext>
            </a:extLst>
          </p:cNvPr>
          <p:cNvSpPr>
            <a:spLocks noGrp="1"/>
          </p:cNvSpPr>
          <p:nvPr>
            <p:ph idx="1"/>
          </p:nvPr>
        </p:nvSpPr>
        <p:spPr>
          <a:xfrm>
            <a:off x="572493" y="2071316"/>
            <a:ext cx="6713552" cy="4119172"/>
          </a:xfrm>
        </p:spPr>
        <p:txBody>
          <a:bodyPr anchor="t">
            <a:normAutofit/>
          </a:bodyPr>
          <a:lstStyle/>
          <a:p>
            <a:pPr marL="0" indent="0">
              <a:buNone/>
            </a:pPr>
            <a:r>
              <a:rPr lang="en-US" sz="2000" dirty="0"/>
              <a:t>For Vietnam Veterans and other Veterans exposed to tactical herbicides </a:t>
            </a:r>
          </a:p>
          <a:p>
            <a:pPr marL="0" indent="0">
              <a:buNone/>
            </a:pPr>
            <a:endParaRPr lang="en-US" sz="2000" dirty="0"/>
          </a:p>
          <a:p>
            <a:pPr marL="0" indent="0">
              <a:buNone/>
            </a:pPr>
            <a:r>
              <a:rPr lang="en-US" sz="1800" dirty="0"/>
              <a:t>Monoclonal gammopathy of undetermined significance (MGUS)-</a:t>
            </a:r>
          </a:p>
          <a:p>
            <a:pPr marL="0" indent="0">
              <a:buNone/>
            </a:pPr>
            <a:r>
              <a:rPr lang="en-US" sz="1400" dirty="0"/>
              <a:t>are </a:t>
            </a:r>
            <a:r>
              <a:rPr lang="en-US" sz="1400" i="0" dirty="0">
                <a:solidFill>
                  <a:srgbClr val="202124"/>
                </a:solidFill>
                <a:effectLst/>
              </a:rPr>
              <a:t>conditions in which abnormal proteins are found in the blood. </a:t>
            </a:r>
            <a:r>
              <a:rPr lang="en-US" sz="1200" b="0" i="0" dirty="0">
                <a:solidFill>
                  <a:srgbClr val="202124"/>
                </a:solidFill>
                <a:effectLst/>
                <a:latin typeface="Roboto" panose="02000000000000000000" pitchFamily="2" charset="0"/>
              </a:rPr>
              <a:t>These proteins grow from a small number of plasma cells in the bone marrow. Plasma cells are a type of white blood cell. Their main job is to fight off infection.</a:t>
            </a:r>
            <a:endParaRPr lang="en-US" sz="1800" b="1" dirty="0"/>
          </a:p>
          <a:p>
            <a:pPr marL="0" indent="0">
              <a:buNone/>
            </a:pPr>
            <a:r>
              <a:rPr lang="en-US" sz="1800" dirty="0"/>
              <a:t>High blood pressure (also called hypertension) </a:t>
            </a:r>
          </a:p>
          <a:p>
            <a:pPr marL="0" indent="0">
              <a:buNone/>
            </a:pPr>
            <a:endParaRPr lang="en-US" sz="1400" dirty="0"/>
          </a:p>
          <a:p>
            <a:pPr marL="0" indent="0">
              <a:buNone/>
            </a:pPr>
            <a:endParaRPr lang="en-US" sz="2000" dirty="0"/>
          </a:p>
        </p:txBody>
      </p:sp>
      <p:pic>
        <p:nvPicPr>
          <p:cNvPr id="4" name="Picture 4">
            <a:extLst>
              <a:ext uri="{FF2B5EF4-FFF2-40B4-BE49-F238E27FC236}">
                <a16:creationId xmlns:a16="http://schemas.microsoft.com/office/drawing/2014/main" id="{0792A15F-DF45-4769-8407-479A36862368}"/>
              </a:ext>
            </a:extLst>
          </p:cNvPr>
          <p:cNvPicPr>
            <a:picLocks noChangeAspect="1"/>
          </p:cNvPicPr>
          <p:nvPr/>
        </p:nvPicPr>
        <p:blipFill rotWithShape="1">
          <a:blip r:embed="rId2">
            <a:extLst>
              <a:ext uri="{28A0092B-C50C-407E-A947-70E740481C1C}">
                <a14:useLocalDpi xmlns:a14="http://schemas.microsoft.com/office/drawing/2010/main" val="0"/>
              </a:ext>
            </a:extLst>
          </a:blip>
          <a:srcRect l="2843" r="953"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7382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C163C-DF66-4159-B2C2-5F644D7E0DB0}"/>
              </a:ext>
            </a:extLst>
          </p:cNvPr>
          <p:cNvSpPr>
            <a:spLocks noGrp="1"/>
          </p:cNvSpPr>
          <p:nvPr>
            <p:ph type="title"/>
          </p:nvPr>
        </p:nvSpPr>
        <p:spPr>
          <a:xfrm>
            <a:off x="572493" y="238539"/>
            <a:ext cx="11018520" cy="1434415"/>
          </a:xfrm>
        </p:spPr>
        <p:txBody>
          <a:bodyPr anchor="b">
            <a:normAutofit/>
          </a:bodyPr>
          <a:lstStyle/>
          <a:p>
            <a:r>
              <a:rPr lang="en-US" sz="4600" b="1"/>
              <a:t>Filing and Processing Claims Associated with the PACT Act</a:t>
            </a:r>
          </a:p>
        </p:txBody>
      </p:sp>
      <p:sp>
        <p:nvSpPr>
          <p:cNvPr id="1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8E2813-499B-467A-893B-7E90CA9F2F4B}"/>
              </a:ext>
            </a:extLst>
          </p:cNvPr>
          <p:cNvSpPr>
            <a:spLocks noGrp="1"/>
          </p:cNvSpPr>
          <p:nvPr>
            <p:ph idx="1"/>
          </p:nvPr>
        </p:nvSpPr>
        <p:spPr>
          <a:xfrm>
            <a:off x="572493" y="2071316"/>
            <a:ext cx="6713552" cy="4119172"/>
          </a:xfrm>
        </p:spPr>
        <p:txBody>
          <a:bodyPr anchor="t">
            <a:normAutofit/>
          </a:bodyPr>
          <a:lstStyle/>
          <a:p>
            <a:r>
              <a:rPr lang="en-US" sz="2000" dirty="0"/>
              <a:t>VA will contact Veterans when a presumption of service connection is established or changed. Veterans can learn more at </a:t>
            </a:r>
            <a:r>
              <a:rPr lang="en-US" sz="2000" dirty="0">
                <a:hlinkClick r:id="rId2"/>
              </a:rPr>
              <a:t>www.va.gov/PACT</a:t>
            </a:r>
            <a:r>
              <a:rPr lang="en-US" sz="2000" dirty="0"/>
              <a:t>.</a:t>
            </a:r>
          </a:p>
          <a:p>
            <a:endParaRPr lang="en-US" sz="2000" dirty="0"/>
          </a:p>
          <a:p>
            <a:r>
              <a:rPr lang="en-US" sz="2000" dirty="0"/>
              <a:t>However, Veterans who were previously denied a toxic-exposure related claim are encouraged to file a supplemental claim using VA Form 20-0995, Decision Review Request: Supplemental Claim. Most claims that were previously denied will not be automatically reviewed under the PACT Act. Survivors who were previously denied dependency and indemnity compensation (DIC), related to any of the new presumptive conditions, are likewise encouraged to re-file a claim. </a:t>
            </a:r>
          </a:p>
          <a:p>
            <a:pPr marL="0" indent="0">
              <a:buNone/>
            </a:pPr>
            <a:endParaRPr lang="en-US" sz="2000" dirty="0"/>
          </a:p>
        </p:txBody>
      </p:sp>
      <p:pic>
        <p:nvPicPr>
          <p:cNvPr id="4" name="Picture 4">
            <a:extLst>
              <a:ext uri="{FF2B5EF4-FFF2-40B4-BE49-F238E27FC236}">
                <a16:creationId xmlns:a16="http://schemas.microsoft.com/office/drawing/2014/main" id="{0792A15F-DF45-4769-8407-479A36862368}"/>
              </a:ext>
            </a:extLst>
          </p:cNvPr>
          <p:cNvPicPr>
            <a:picLocks noChangeAspect="1"/>
          </p:cNvPicPr>
          <p:nvPr/>
        </p:nvPicPr>
        <p:blipFill rotWithShape="1">
          <a:blip r:embed="rId3">
            <a:extLst>
              <a:ext uri="{28A0092B-C50C-407E-A947-70E740481C1C}">
                <a14:useLocalDpi xmlns:a14="http://schemas.microsoft.com/office/drawing/2010/main" val="0"/>
              </a:ext>
            </a:extLst>
          </a:blip>
          <a:srcRect l="2843" r="953"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9328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C163C-DF66-4159-B2C2-5F644D7E0DB0}"/>
              </a:ext>
            </a:extLst>
          </p:cNvPr>
          <p:cNvSpPr>
            <a:spLocks noGrp="1"/>
          </p:cNvSpPr>
          <p:nvPr>
            <p:ph type="title"/>
          </p:nvPr>
        </p:nvSpPr>
        <p:spPr>
          <a:xfrm>
            <a:off x="572493" y="238539"/>
            <a:ext cx="11018520" cy="1434415"/>
          </a:xfrm>
        </p:spPr>
        <p:txBody>
          <a:bodyPr anchor="b">
            <a:normAutofit/>
          </a:bodyPr>
          <a:lstStyle/>
          <a:p>
            <a:r>
              <a:rPr lang="en-US" sz="4600" b="1"/>
              <a:t>Filing and Processing Claims Associated with the PACT Act </a:t>
            </a:r>
          </a:p>
        </p:txBody>
      </p:sp>
      <p:sp>
        <p:nvSpPr>
          <p:cNvPr id="1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8E2813-499B-467A-893B-7E90CA9F2F4B}"/>
              </a:ext>
            </a:extLst>
          </p:cNvPr>
          <p:cNvSpPr>
            <a:spLocks noGrp="1"/>
          </p:cNvSpPr>
          <p:nvPr>
            <p:ph idx="1"/>
          </p:nvPr>
        </p:nvSpPr>
        <p:spPr>
          <a:xfrm>
            <a:off x="572493" y="2071316"/>
            <a:ext cx="6713552" cy="4119172"/>
          </a:xfrm>
        </p:spPr>
        <p:txBody>
          <a:bodyPr anchor="t">
            <a:normAutofit/>
          </a:bodyPr>
          <a:lstStyle/>
          <a:p>
            <a:r>
              <a:rPr lang="en-US" sz="2200" dirty="0"/>
              <a:t>Veterans who have not previously filed a claim and are diagnosed with one of the new presumptive conditions and meet eligibility requirements should submit a new claim on VA Form 21-526EZ, Application for Disability Compensation and Related Compensation Benefits. Survivors who have not previously filed a claim and meet eligibility requirements should submit a new claim on VA Form 21P-534EZ, Application for DIC, Survivors Pension, and/or Accrued Benefits. </a:t>
            </a:r>
          </a:p>
          <a:p>
            <a:endParaRPr lang="en-US" sz="2200" dirty="0"/>
          </a:p>
          <a:p>
            <a:r>
              <a:rPr lang="en-US" sz="2200" dirty="0"/>
              <a:t>Veterans should be prepared to submit any supportive medical and lay evidence along with their claims.</a:t>
            </a:r>
          </a:p>
        </p:txBody>
      </p:sp>
      <p:pic>
        <p:nvPicPr>
          <p:cNvPr id="4" name="Picture 4">
            <a:extLst>
              <a:ext uri="{FF2B5EF4-FFF2-40B4-BE49-F238E27FC236}">
                <a16:creationId xmlns:a16="http://schemas.microsoft.com/office/drawing/2014/main" id="{0792A15F-DF45-4769-8407-479A36862368}"/>
              </a:ext>
            </a:extLst>
          </p:cNvPr>
          <p:cNvPicPr>
            <a:picLocks noChangeAspect="1"/>
          </p:cNvPicPr>
          <p:nvPr/>
        </p:nvPicPr>
        <p:blipFill rotWithShape="1">
          <a:blip r:embed="rId2">
            <a:extLst>
              <a:ext uri="{28A0092B-C50C-407E-A947-70E740481C1C}">
                <a14:useLocalDpi xmlns:a14="http://schemas.microsoft.com/office/drawing/2010/main" val="0"/>
              </a:ext>
            </a:extLst>
          </a:blip>
          <a:srcRect l="2843" r="953"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2420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C163C-DF66-4159-B2C2-5F644D7E0DB0}"/>
              </a:ext>
            </a:extLst>
          </p:cNvPr>
          <p:cNvSpPr>
            <a:spLocks noGrp="1"/>
          </p:cNvSpPr>
          <p:nvPr>
            <p:ph type="title"/>
          </p:nvPr>
        </p:nvSpPr>
        <p:spPr>
          <a:xfrm>
            <a:off x="572493" y="238539"/>
            <a:ext cx="11018520" cy="1434415"/>
          </a:xfrm>
        </p:spPr>
        <p:txBody>
          <a:bodyPr anchor="b">
            <a:normAutofit/>
          </a:bodyPr>
          <a:lstStyle/>
          <a:p>
            <a:r>
              <a:rPr lang="en-US" sz="5000" b="1"/>
              <a:t>VHA Toxic Exposure Screening &amp; Education</a:t>
            </a:r>
          </a:p>
        </p:txBody>
      </p:sp>
      <p:sp>
        <p:nvSpPr>
          <p:cNvPr id="1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8E2813-499B-467A-893B-7E90CA9F2F4B}"/>
              </a:ext>
            </a:extLst>
          </p:cNvPr>
          <p:cNvSpPr>
            <a:spLocks noGrp="1"/>
          </p:cNvSpPr>
          <p:nvPr>
            <p:ph idx="1"/>
          </p:nvPr>
        </p:nvSpPr>
        <p:spPr>
          <a:xfrm>
            <a:off x="572493" y="2071316"/>
            <a:ext cx="6713552" cy="4119172"/>
          </a:xfrm>
        </p:spPr>
        <p:txBody>
          <a:bodyPr anchor="t">
            <a:normAutofit/>
          </a:bodyPr>
          <a:lstStyle/>
          <a:p>
            <a:r>
              <a:rPr lang="en-US" sz="1700" dirty="0"/>
              <a:t>Beginning in November 2022, every enrolled Veteran will receive an initial toxic exposure screening and a follow-up screening at least once every five years.</a:t>
            </a:r>
          </a:p>
          <a:p>
            <a:endParaRPr lang="en-US" sz="1700" dirty="0"/>
          </a:p>
          <a:p>
            <a:r>
              <a:rPr lang="en-US" sz="1700" dirty="0"/>
              <a:t>Veterans not enrolled who meet eligibility requirements will have an opportunity to enroll and receive the screening.</a:t>
            </a:r>
          </a:p>
          <a:p>
            <a:endParaRPr lang="en-US" sz="1700" dirty="0"/>
          </a:p>
          <a:p>
            <a:r>
              <a:rPr lang="en-US" sz="1700" dirty="0"/>
              <a:t>Veterans will be asked questions about potential exposure to an open burn pit or other hazards commonly associated with military environmental exposure. </a:t>
            </a:r>
          </a:p>
          <a:p>
            <a:endParaRPr lang="en-US" sz="1700" dirty="0"/>
          </a:p>
          <a:p>
            <a:r>
              <a:rPr lang="en-US" sz="1700" dirty="0"/>
              <a:t>VA health care providers and claims processors will also receive additional training and education on toxic-related exposures. Details on the training for health care personnel are still in development. </a:t>
            </a:r>
          </a:p>
        </p:txBody>
      </p:sp>
      <p:pic>
        <p:nvPicPr>
          <p:cNvPr id="4" name="Picture 4">
            <a:extLst>
              <a:ext uri="{FF2B5EF4-FFF2-40B4-BE49-F238E27FC236}">
                <a16:creationId xmlns:a16="http://schemas.microsoft.com/office/drawing/2014/main" id="{0792A15F-DF45-4769-8407-479A36862368}"/>
              </a:ext>
            </a:extLst>
          </p:cNvPr>
          <p:cNvPicPr>
            <a:picLocks noChangeAspect="1"/>
          </p:cNvPicPr>
          <p:nvPr/>
        </p:nvPicPr>
        <p:blipFill rotWithShape="1">
          <a:blip r:embed="rId2">
            <a:extLst>
              <a:ext uri="{28A0092B-C50C-407E-A947-70E740481C1C}">
                <a14:useLocalDpi xmlns:a14="http://schemas.microsoft.com/office/drawing/2010/main" val="0"/>
              </a:ext>
            </a:extLst>
          </a:blip>
          <a:srcRect l="2843" r="953"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6525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C163C-DF66-4159-B2C2-5F644D7E0DB0}"/>
              </a:ext>
            </a:extLst>
          </p:cNvPr>
          <p:cNvSpPr>
            <a:spLocks noGrp="1"/>
          </p:cNvSpPr>
          <p:nvPr>
            <p:ph type="title"/>
          </p:nvPr>
        </p:nvSpPr>
        <p:spPr>
          <a:xfrm>
            <a:off x="572493" y="238539"/>
            <a:ext cx="11018520" cy="1434415"/>
          </a:xfrm>
        </p:spPr>
        <p:txBody>
          <a:bodyPr anchor="b">
            <a:normAutofit/>
          </a:bodyPr>
          <a:lstStyle/>
          <a:p>
            <a:r>
              <a:rPr lang="en-US" sz="5000" b="1"/>
              <a:t>VHA Toxic Exposure Screening &amp; Education</a:t>
            </a:r>
          </a:p>
        </p:txBody>
      </p:sp>
      <p:sp>
        <p:nvSpPr>
          <p:cNvPr id="1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8E2813-499B-467A-893B-7E90CA9F2F4B}"/>
              </a:ext>
            </a:extLst>
          </p:cNvPr>
          <p:cNvSpPr>
            <a:spLocks noGrp="1"/>
          </p:cNvSpPr>
          <p:nvPr>
            <p:ph idx="1"/>
          </p:nvPr>
        </p:nvSpPr>
        <p:spPr>
          <a:xfrm>
            <a:off x="572493" y="2071316"/>
            <a:ext cx="6713552" cy="4119172"/>
          </a:xfrm>
        </p:spPr>
        <p:txBody>
          <a:bodyPr anchor="t">
            <a:normAutofit/>
          </a:bodyPr>
          <a:lstStyle/>
          <a:p>
            <a:r>
              <a:rPr lang="en-US" sz="2200" dirty="0"/>
              <a:t>VA will publish a list of resources for toxic-exposed Veterans and Veterans who report toxic exposure, the families and caregivers of such Veterans, and the survivors of such Veterans. </a:t>
            </a:r>
          </a:p>
          <a:p>
            <a:endParaRPr lang="en-US" sz="2200" dirty="0"/>
          </a:p>
          <a:p>
            <a:r>
              <a:rPr lang="en-US" sz="2200" dirty="0"/>
              <a:t>VA will develop an outreach program for Veterans on benefits and support programs.</a:t>
            </a:r>
          </a:p>
        </p:txBody>
      </p:sp>
      <p:pic>
        <p:nvPicPr>
          <p:cNvPr id="4" name="Picture 4">
            <a:extLst>
              <a:ext uri="{FF2B5EF4-FFF2-40B4-BE49-F238E27FC236}">
                <a16:creationId xmlns:a16="http://schemas.microsoft.com/office/drawing/2014/main" id="{0792A15F-DF45-4769-8407-479A36862368}"/>
              </a:ext>
            </a:extLst>
          </p:cNvPr>
          <p:cNvPicPr>
            <a:picLocks noChangeAspect="1"/>
          </p:cNvPicPr>
          <p:nvPr/>
        </p:nvPicPr>
        <p:blipFill rotWithShape="1">
          <a:blip r:embed="rId2">
            <a:extLst>
              <a:ext uri="{28A0092B-C50C-407E-A947-70E740481C1C}">
                <a14:useLocalDpi xmlns:a14="http://schemas.microsoft.com/office/drawing/2010/main" val="0"/>
              </a:ext>
            </a:extLst>
          </a:blip>
          <a:srcRect l="2843" r="953"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5401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C163C-DF66-4159-B2C2-5F644D7E0DB0}"/>
              </a:ext>
            </a:extLst>
          </p:cNvPr>
          <p:cNvSpPr>
            <a:spLocks noGrp="1"/>
          </p:cNvSpPr>
          <p:nvPr>
            <p:ph type="title"/>
          </p:nvPr>
        </p:nvSpPr>
        <p:spPr>
          <a:xfrm>
            <a:off x="572493" y="238539"/>
            <a:ext cx="11018520" cy="1434415"/>
          </a:xfrm>
        </p:spPr>
        <p:txBody>
          <a:bodyPr anchor="b">
            <a:normAutofit/>
          </a:bodyPr>
          <a:lstStyle/>
          <a:p>
            <a:r>
              <a:rPr lang="en-US" sz="4600" b="1"/>
              <a:t>Strengthening VA’s Military Environmental Research</a:t>
            </a:r>
          </a:p>
        </p:txBody>
      </p:sp>
      <p:sp>
        <p:nvSpPr>
          <p:cNvPr id="1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8E2813-499B-467A-893B-7E90CA9F2F4B}"/>
              </a:ext>
            </a:extLst>
          </p:cNvPr>
          <p:cNvSpPr>
            <a:spLocks noGrp="1"/>
          </p:cNvSpPr>
          <p:nvPr>
            <p:ph idx="1"/>
          </p:nvPr>
        </p:nvSpPr>
        <p:spPr>
          <a:xfrm>
            <a:off x="572493" y="2071316"/>
            <a:ext cx="6713552" cy="4119172"/>
          </a:xfrm>
        </p:spPr>
        <p:txBody>
          <a:bodyPr anchor="t">
            <a:normAutofit/>
          </a:bodyPr>
          <a:lstStyle/>
          <a:p>
            <a:r>
              <a:rPr lang="en-US" sz="1700" dirty="0"/>
              <a:t>A multi-agency workgroup will identify collaborative research activities and develop a five-year strategic plan.</a:t>
            </a:r>
          </a:p>
          <a:p>
            <a:endParaRPr lang="en-US" sz="1700" dirty="0"/>
          </a:p>
          <a:p>
            <a:r>
              <a:rPr lang="en-US" sz="1700" dirty="0"/>
              <a:t>The PACT Act requires studies on: </a:t>
            </a:r>
          </a:p>
          <a:p>
            <a:pPr marL="0" indent="0">
              <a:buNone/>
            </a:pPr>
            <a:r>
              <a:rPr lang="en-US" sz="1700" dirty="0"/>
              <a:t>– Mortality of Veterans who served in Southwest Asia during the Gulf War </a:t>
            </a:r>
          </a:p>
          <a:p>
            <a:pPr marL="0" indent="0">
              <a:buNone/>
            </a:pPr>
            <a:r>
              <a:rPr lang="en-US" sz="1700" dirty="0"/>
              <a:t>– Post 9/11 Veterans’ health trends </a:t>
            </a:r>
          </a:p>
          <a:p>
            <a:pPr marL="0" indent="0">
              <a:buNone/>
            </a:pPr>
            <a:r>
              <a:rPr lang="en-US" sz="1700" dirty="0"/>
              <a:t>– Veterans’ cancer rates </a:t>
            </a:r>
          </a:p>
          <a:p>
            <a:pPr marL="0" indent="0">
              <a:buNone/>
            </a:pPr>
            <a:r>
              <a:rPr lang="en-US" sz="1700" dirty="0"/>
              <a:t>– Effects of toxic exposures and mental health outcomes </a:t>
            </a:r>
          </a:p>
          <a:p>
            <a:pPr marL="0" indent="0">
              <a:buNone/>
            </a:pPr>
            <a:r>
              <a:rPr lang="en-US" sz="1700" dirty="0"/>
              <a:t>– Effects of waste related to the Manhattan Project </a:t>
            </a:r>
          </a:p>
          <a:p>
            <a:pPr marL="0" indent="0">
              <a:buNone/>
            </a:pPr>
            <a:r>
              <a:rPr lang="en-US" sz="1700" dirty="0"/>
              <a:t>– The state of access and barriers to benefits for Veterans in U.S. Territories </a:t>
            </a:r>
          </a:p>
          <a:p>
            <a:pPr marL="0" indent="0">
              <a:buNone/>
            </a:pPr>
            <a:r>
              <a:rPr lang="en-US" sz="1700" dirty="0"/>
              <a:t>– Effects of jet fuels</a:t>
            </a:r>
          </a:p>
        </p:txBody>
      </p:sp>
      <p:pic>
        <p:nvPicPr>
          <p:cNvPr id="4" name="Picture 4">
            <a:extLst>
              <a:ext uri="{FF2B5EF4-FFF2-40B4-BE49-F238E27FC236}">
                <a16:creationId xmlns:a16="http://schemas.microsoft.com/office/drawing/2014/main" id="{0792A15F-DF45-4769-8407-479A36862368}"/>
              </a:ext>
            </a:extLst>
          </p:cNvPr>
          <p:cNvPicPr>
            <a:picLocks noChangeAspect="1"/>
          </p:cNvPicPr>
          <p:nvPr/>
        </p:nvPicPr>
        <p:blipFill rotWithShape="1">
          <a:blip r:embed="rId2">
            <a:extLst>
              <a:ext uri="{28A0092B-C50C-407E-A947-70E740481C1C}">
                <a14:useLocalDpi xmlns:a14="http://schemas.microsoft.com/office/drawing/2010/main" val="0"/>
              </a:ext>
            </a:extLst>
          </a:blip>
          <a:srcRect l="2843" r="953"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0293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C163C-DF66-4159-B2C2-5F644D7E0DB0}"/>
              </a:ext>
            </a:extLst>
          </p:cNvPr>
          <p:cNvSpPr>
            <a:spLocks noGrp="1"/>
          </p:cNvSpPr>
          <p:nvPr>
            <p:ph type="title"/>
          </p:nvPr>
        </p:nvSpPr>
        <p:spPr>
          <a:xfrm>
            <a:off x="572493" y="238539"/>
            <a:ext cx="11018520" cy="1434415"/>
          </a:xfrm>
        </p:spPr>
        <p:txBody>
          <a:bodyPr anchor="b">
            <a:normAutofit/>
          </a:bodyPr>
          <a:lstStyle/>
          <a:p>
            <a:r>
              <a:rPr lang="en-US" sz="4600" b="1"/>
              <a:t>Find Out if You are Eligible for VA Health Care or Benefits</a:t>
            </a:r>
          </a:p>
        </p:txBody>
      </p:sp>
      <p:sp>
        <p:nvSpPr>
          <p:cNvPr id="1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8E2813-499B-467A-893B-7E90CA9F2F4B}"/>
              </a:ext>
            </a:extLst>
          </p:cNvPr>
          <p:cNvSpPr>
            <a:spLocks noGrp="1"/>
          </p:cNvSpPr>
          <p:nvPr>
            <p:ph idx="1"/>
          </p:nvPr>
        </p:nvSpPr>
        <p:spPr>
          <a:xfrm>
            <a:off x="572493" y="2071316"/>
            <a:ext cx="6713552" cy="4119172"/>
          </a:xfrm>
        </p:spPr>
        <p:txBody>
          <a:bodyPr anchor="t">
            <a:normAutofit/>
          </a:bodyPr>
          <a:lstStyle/>
          <a:p>
            <a:r>
              <a:rPr lang="en-US" sz="1700" dirty="0"/>
              <a:t>Visit www.va.gov/PACT. </a:t>
            </a:r>
          </a:p>
          <a:p>
            <a:pPr marL="0" indent="0">
              <a:buNone/>
            </a:pPr>
            <a:endParaRPr lang="en-US" sz="1700" dirty="0"/>
          </a:p>
          <a:p>
            <a:pPr marL="0" indent="0">
              <a:buNone/>
            </a:pPr>
            <a:r>
              <a:rPr lang="en-US" sz="1700" dirty="0"/>
              <a:t>• Apply for VA health care: – Apply For Health Care | Veterans Affairs (va.gov) </a:t>
            </a:r>
          </a:p>
          <a:p>
            <a:pPr marL="0" indent="0">
              <a:buNone/>
            </a:pPr>
            <a:endParaRPr lang="en-US" sz="1700" dirty="0"/>
          </a:p>
          <a:p>
            <a:pPr marL="0" indent="0">
              <a:buNone/>
            </a:pPr>
            <a:r>
              <a:rPr lang="en-US" sz="1700" dirty="0"/>
              <a:t>• Submit a VBA claim: – File for disability compensation with VA Form 21-526EZ | Veterans Affairs </a:t>
            </a:r>
          </a:p>
          <a:p>
            <a:pPr marL="0" indent="0">
              <a:buNone/>
            </a:pPr>
            <a:endParaRPr lang="en-US" sz="1700" dirty="0"/>
          </a:p>
          <a:p>
            <a:pPr marL="0" indent="0">
              <a:buNone/>
            </a:pPr>
            <a:r>
              <a:rPr lang="en-US" sz="1700" dirty="0"/>
              <a:t>• Call 1-800-MyVA411 (800-698-2411) </a:t>
            </a:r>
          </a:p>
          <a:p>
            <a:pPr marL="0" indent="0">
              <a:buNone/>
            </a:pPr>
            <a:endParaRPr lang="en-US" sz="1700" dirty="0"/>
          </a:p>
          <a:p>
            <a:pPr marL="0" indent="0">
              <a:buNone/>
            </a:pPr>
            <a:r>
              <a:rPr lang="en-US" sz="1700" dirty="0"/>
              <a:t>• Airborne Hazards and Open Burn Pit Registry: HOME - Airborne Hazards and Open Burn Pit Registry (va.gov)</a:t>
            </a:r>
          </a:p>
        </p:txBody>
      </p:sp>
      <p:pic>
        <p:nvPicPr>
          <p:cNvPr id="4" name="Picture 4">
            <a:extLst>
              <a:ext uri="{FF2B5EF4-FFF2-40B4-BE49-F238E27FC236}">
                <a16:creationId xmlns:a16="http://schemas.microsoft.com/office/drawing/2014/main" id="{0792A15F-DF45-4769-8407-479A36862368}"/>
              </a:ext>
            </a:extLst>
          </p:cNvPr>
          <p:cNvPicPr>
            <a:picLocks noChangeAspect="1"/>
          </p:cNvPicPr>
          <p:nvPr/>
        </p:nvPicPr>
        <p:blipFill rotWithShape="1">
          <a:blip r:embed="rId2">
            <a:extLst>
              <a:ext uri="{28A0092B-C50C-407E-A947-70E740481C1C}">
                <a14:useLocalDpi xmlns:a14="http://schemas.microsoft.com/office/drawing/2010/main" val="0"/>
              </a:ext>
            </a:extLst>
          </a:blip>
          <a:srcRect l="2843" r="953"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5309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C163C-DF66-4159-B2C2-5F644D7E0DB0}"/>
              </a:ext>
            </a:extLst>
          </p:cNvPr>
          <p:cNvSpPr>
            <a:spLocks noGrp="1"/>
          </p:cNvSpPr>
          <p:nvPr>
            <p:ph type="title"/>
          </p:nvPr>
        </p:nvSpPr>
        <p:spPr>
          <a:xfrm>
            <a:off x="572493" y="238539"/>
            <a:ext cx="11018520" cy="1434415"/>
          </a:xfrm>
        </p:spPr>
        <p:txBody>
          <a:bodyPr anchor="b">
            <a:normAutofit/>
          </a:bodyPr>
          <a:lstStyle/>
          <a:p>
            <a:r>
              <a:rPr lang="en-US" sz="5400" b="1" dirty="0"/>
              <a:t>Purpose</a:t>
            </a:r>
          </a:p>
        </p:txBody>
      </p:sp>
      <p:sp>
        <p:nvSpPr>
          <p:cNvPr id="1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8E2813-499B-467A-893B-7E90CA9F2F4B}"/>
              </a:ext>
            </a:extLst>
          </p:cNvPr>
          <p:cNvSpPr>
            <a:spLocks noGrp="1"/>
          </p:cNvSpPr>
          <p:nvPr>
            <p:ph idx="1"/>
          </p:nvPr>
        </p:nvSpPr>
        <p:spPr>
          <a:xfrm>
            <a:off x="572493" y="2071316"/>
            <a:ext cx="6713552" cy="4119172"/>
          </a:xfrm>
        </p:spPr>
        <p:txBody>
          <a:bodyPr anchor="t">
            <a:normAutofit/>
          </a:bodyPr>
          <a:lstStyle/>
          <a:p>
            <a:pPr marL="0" indent="0">
              <a:buNone/>
            </a:pPr>
            <a:r>
              <a:rPr lang="en-US" sz="2200" dirty="0"/>
              <a:t>This presentation provides an overview of the Honoring The VA Promise to Address Comprehensive Toxics (PACT) Act of 2022 including:</a:t>
            </a:r>
          </a:p>
          <a:p>
            <a:pPr marL="0" indent="0">
              <a:buNone/>
            </a:pPr>
            <a:endParaRPr lang="en-US" sz="2200" dirty="0"/>
          </a:p>
          <a:p>
            <a:pPr marL="0" indent="0">
              <a:buNone/>
            </a:pPr>
            <a:r>
              <a:rPr lang="en-US" sz="2200" dirty="0"/>
              <a:t>• Definition of toxic exposure </a:t>
            </a:r>
          </a:p>
          <a:p>
            <a:pPr marL="0" indent="0">
              <a:buNone/>
            </a:pPr>
            <a:r>
              <a:rPr lang="en-US" sz="2200" dirty="0"/>
              <a:t>• Health care eligibility changes</a:t>
            </a:r>
          </a:p>
          <a:p>
            <a:pPr marL="0" indent="0">
              <a:buNone/>
            </a:pPr>
            <a:r>
              <a:rPr lang="en-US" sz="2200" dirty="0"/>
              <a:t>• Toxic exposure screening and </a:t>
            </a:r>
            <a:r>
              <a:rPr lang="en-US" sz="2200"/>
              <a:t>education  </a:t>
            </a:r>
            <a:endParaRPr lang="en-US" sz="2200" dirty="0"/>
          </a:p>
          <a:p>
            <a:pPr marL="0" indent="0">
              <a:buNone/>
            </a:pPr>
            <a:r>
              <a:rPr lang="en-US" sz="2200" dirty="0"/>
              <a:t>• Presumption of service connection changes</a:t>
            </a:r>
          </a:p>
        </p:txBody>
      </p:sp>
      <p:pic>
        <p:nvPicPr>
          <p:cNvPr id="4" name="Picture 4">
            <a:extLst>
              <a:ext uri="{FF2B5EF4-FFF2-40B4-BE49-F238E27FC236}">
                <a16:creationId xmlns:a16="http://schemas.microsoft.com/office/drawing/2014/main" id="{0792A15F-DF45-4769-8407-479A36862368}"/>
              </a:ext>
            </a:extLst>
          </p:cNvPr>
          <p:cNvPicPr>
            <a:picLocks noChangeAspect="1"/>
          </p:cNvPicPr>
          <p:nvPr/>
        </p:nvPicPr>
        <p:blipFill rotWithShape="1">
          <a:blip r:embed="rId2">
            <a:extLst>
              <a:ext uri="{28A0092B-C50C-407E-A947-70E740481C1C}">
                <a14:useLocalDpi xmlns:a14="http://schemas.microsoft.com/office/drawing/2010/main" val="0"/>
              </a:ext>
            </a:extLst>
          </a:blip>
          <a:srcRect l="2843" r="953"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2610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C163C-DF66-4159-B2C2-5F644D7E0DB0}"/>
              </a:ext>
            </a:extLst>
          </p:cNvPr>
          <p:cNvSpPr>
            <a:spLocks noGrp="1"/>
          </p:cNvSpPr>
          <p:nvPr>
            <p:ph type="title"/>
          </p:nvPr>
        </p:nvSpPr>
        <p:spPr>
          <a:xfrm>
            <a:off x="572493" y="238539"/>
            <a:ext cx="11018520" cy="1434415"/>
          </a:xfrm>
        </p:spPr>
        <p:txBody>
          <a:bodyPr anchor="b">
            <a:normAutofit/>
          </a:bodyPr>
          <a:lstStyle/>
          <a:p>
            <a:r>
              <a:rPr lang="en-US" sz="5400" b="1" dirty="0"/>
              <a:t>Honoring Our PACT Act</a:t>
            </a:r>
          </a:p>
        </p:txBody>
      </p:sp>
      <p:sp>
        <p:nvSpPr>
          <p:cNvPr id="1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8E2813-499B-467A-893B-7E90CA9F2F4B}"/>
              </a:ext>
            </a:extLst>
          </p:cNvPr>
          <p:cNvSpPr>
            <a:spLocks noGrp="1"/>
          </p:cNvSpPr>
          <p:nvPr>
            <p:ph idx="1"/>
          </p:nvPr>
        </p:nvSpPr>
        <p:spPr>
          <a:xfrm>
            <a:off x="572493" y="2071316"/>
            <a:ext cx="6713552" cy="4119172"/>
          </a:xfrm>
        </p:spPr>
        <p:txBody>
          <a:bodyPr anchor="t">
            <a:normAutofit/>
          </a:bodyPr>
          <a:lstStyle/>
          <a:p>
            <a:r>
              <a:rPr lang="en-US" sz="2200" dirty="0"/>
              <a:t>The Senate Veterans’ Affairs Committee named the bill after Sergeant First Class Heath Robinson, who deployed to Kosovo and Iraq with the Ohio National Guard. </a:t>
            </a:r>
          </a:p>
          <a:p>
            <a:r>
              <a:rPr lang="en-US" sz="2200" dirty="0"/>
              <a:t>After returning home from his last deployment, doctors diagnosed him with an autoimmune disorder and late-stage lung cancer—both associated with burn pit exposure. </a:t>
            </a:r>
          </a:p>
          <a:p>
            <a:r>
              <a:rPr lang="en-US" sz="2200" dirty="0"/>
              <a:t>SFC Robinson passed away in May 2020. He was 39 years old.</a:t>
            </a:r>
          </a:p>
        </p:txBody>
      </p:sp>
      <p:pic>
        <p:nvPicPr>
          <p:cNvPr id="4" name="Picture 4">
            <a:extLst>
              <a:ext uri="{FF2B5EF4-FFF2-40B4-BE49-F238E27FC236}">
                <a16:creationId xmlns:a16="http://schemas.microsoft.com/office/drawing/2014/main" id="{0792A15F-DF45-4769-8407-479A36862368}"/>
              </a:ext>
            </a:extLst>
          </p:cNvPr>
          <p:cNvPicPr>
            <a:picLocks noChangeAspect="1"/>
          </p:cNvPicPr>
          <p:nvPr/>
        </p:nvPicPr>
        <p:blipFill rotWithShape="1">
          <a:blip r:embed="rId2">
            <a:extLst>
              <a:ext uri="{28A0092B-C50C-407E-A947-70E740481C1C}">
                <a14:useLocalDpi xmlns:a14="http://schemas.microsoft.com/office/drawing/2010/main" val="0"/>
              </a:ext>
            </a:extLst>
          </a:blip>
          <a:srcRect l="2843" r="953"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036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C163C-DF66-4159-B2C2-5F644D7E0DB0}"/>
              </a:ext>
            </a:extLst>
          </p:cNvPr>
          <p:cNvSpPr>
            <a:spLocks noGrp="1"/>
          </p:cNvSpPr>
          <p:nvPr>
            <p:ph type="title"/>
          </p:nvPr>
        </p:nvSpPr>
        <p:spPr>
          <a:xfrm>
            <a:off x="572493" y="238539"/>
            <a:ext cx="11018520" cy="1434415"/>
          </a:xfrm>
        </p:spPr>
        <p:txBody>
          <a:bodyPr anchor="b">
            <a:normAutofit/>
          </a:bodyPr>
          <a:lstStyle/>
          <a:p>
            <a:r>
              <a:rPr lang="en-US" sz="4600" b="1" dirty="0"/>
              <a:t>How will the PACT Act help VA serve Veterans?</a:t>
            </a:r>
          </a:p>
        </p:txBody>
      </p:sp>
      <p:sp>
        <p:nvSpPr>
          <p:cNvPr id="2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8E2813-499B-467A-893B-7E90CA9F2F4B}"/>
              </a:ext>
            </a:extLst>
          </p:cNvPr>
          <p:cNvSpPr>
            <a:spLocks noGrp="1"/>
          </p:cNvSpPr>
          <p:nvPr>
            <p:ph idx="1"/>
          </p:nvPr>
        </p:nvSpPr>
        <p:spPr>
          <a:xfrm>
            <a:off x="572493" y="2071316"/>
            <a:ext cx="6713552" cy="4119172"/>
          </a:xfrm>
        </p:spPr>
        <p:txBody>
          <a:bodyPr anchor="t">
            <a:normAutofit/>
          </a:bodyPr>
          <a:lstStyle/>
          <a:p>
            <a:pPr marL="0" indent="0">
              <a:buNone/>
            </a:pPr>
            <a:r>
              <a:rPr lang="en-US" sz="2200" dirty="0"/>
              <a:t>• VA remains committed to ensuring all Veterans and their family members receive the benefits and care they have earned and deserve. </a:t>
            </a:r>
          </a:p>
          <a:p>
            <a:pPr marL="0" indent="0">
              <a:buNone/>
            </a:pPr>
            <a:r>
              <a:rPr lang="en-US" sz="2200" dirty="0"/>
              <a:t>• The PACT Act is expected to be one of the largest expansions of Veteran benefits and health care in VA’s history and could impact up to several million Veterans. </a:t>
            </a:r>
          </a:p>
          <a:p>
            <a:pPr marL="0" indent="0">
              <a:buNone/>
            </a:pPr>
            <a:r>
              <a:rPr lang="en-US" sz="2200" dirty="0"/>
              <a:t>• VA will ensure that a “Veteran-centric” approach to timely and efficient delivery of health care and benefits is executed. </a:t>
            </a:r>
          </a:p>
          <a:p>
            <a:pPr marL="0" indent="0">
              <a:buNone/>
            </a:pPr>
            <a:r>
              <a:rPr lang="en-US" sz="2200" dirty="0"/>
              <a:t>• The law includes the tools and resources to ensure VA can effectively implement it and meet the growing needs of Veterans today and in the future.</a:t>
            </a:r>
          </a:p>
        </p:txBody>
      </p:sp>
      <p:pic>
        <p:nvPicPr>
          <p:cNvPr id="4" name="Picture 4">
            <a:extLst>
              <a:ext uri="{FF2B5EF4-FFF2-40B4-BE49-F238E27FC236}">
                <a16:creationId xmlns:a16="http://schemas.microsoft.com/office/drawing/2014/main" id="{0792A15F-DF45-4769-8407-479A36862368}"/>
              </a:ext>
            </a:extLst>
          </p:cNvPr>
          <p:cNvPicPr>
            <a:picLocks noChangeAspect="1"/>
          </p:cNvPicPr>
          <p:nvPr/>
        </p:nvPicPr>
        <p:blipFill rotWithShape="1">
          <a:blip r:embed="rId2">
            <a:extLst>
              <a:ext uri="{28A0092B-C50C-407E-A947-70E740481C1C}">
                <a14:useLocalDpi xmlns:a14="http://schemas.microsoft.com/office/drawing/2010/main" val="0"/>
              </a:ext>
            </a:extLst>
          </a:blip>
          <a:srcRect l="2843" r="953"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5837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C163C-DF66-4159-B2C2-5F644D7E0DB0}"/>
              </a:ext>
            </a:extLst>
          </p:cNvPr>
          <p:cNvSpPr>
            <a:spLocks noGrp="1"/>
          </p:cNvSpPr>
          <p:nvPr>
            <p:ph type="title"/>
          </p:nvPr>
        </p:nvSpPr>
        <p:spPr>
          <a:xfrm>
            <a:off x="572493" y="238539"/>
            <a:ext cx="11018520" cy="1434415"/>
          </a:xfrm>
        </p:spPr>
        <p:txBody>
          <a:bodyPr anchor="b">
            <a:normAutofit/>
          </a:bodyPr>
          <a:lstStyle/>
          <a:p>
            <a:r>
              <a:rPr lang="en-US" sz="5400" b="1"/>
              <a:t>Military Environmental Exposure </a:t>
            </a:r>
          </a:p>
        </p:txBody>
      </p:sp>
      <p:sp>
        <p:nvSpPr>
          <p:cNvPr id="1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8E2813-499B-467A-893B-7E90CA9F2F4B}"/>
              </a:ext>
            </a:extLst>
          </p:cNvPr>
          <p:cNvSpPr>
            <a:spLocks noGrp="1"/>
          </p:cNvSpPr>
          <p:nvPr>
            <p:ph idx="1"/>
          </p:nvPr>
        </p:nvSpPr>
        <p:spPr>
          <a:xfrm>
            <a:off x="572493" y="2071316"/>
            <a:ext cx="6713552" cy="4119172"/>
          </a:xfrm>
        </p:spPr>
        <p:txBody>
          <a:bodyPr anchor="t">
            <a:normAutofit/>
          </a:bodyPr>
          <a:lstStyle/>
          <a:p>
            <a:pPr marL="0" indent="0">
              <a:buNone/>
            </a:pPr>
            <a:r>
              <a:rPr lang="en-US" sz="1700" dirty="0"/>
              <a:t>• Includes exposures to a wide variety of agents including nuclear, chemical, and physical (such as sound, vibration, noise, and x-rays) that are part of the military environment, both deployed and in garrison. </a:t>
            </a:r>
          </a:p>
          <a:p>
            <a:pPr marL="0" indent="0">
              <a:buNone/>
            </a:pPr>
            <a:endParaRPr lang="en-US" sz="1700" dirty="0"/>
          </a:p>
          <a:p>
            <a:pPr marL="0" indent="0">
              <a:buNone/>
            </a:pPr>
            <a:r>
              <a:rPr lang="en-US" sz="1700" dirty="0"/>
              <a:t>• Military environmental agents have the potential to cause adverse health effects, either alone or in combination. </a:t>
            </a:r>
          </a:p>
          <a:p>
            <a:pPr marL="0" indent="0">
              <a:buNone/>
            </a:pPr>
            <a:endParaRPr lang="en-US" sz="1700" dirty="0"/>
          </a:p>
          <a:p>
            <a:pPr marL="0" indent="0">
              <a:buNone/>
            </a:pPr>
            <a:r>
              <a:rPr lang="en-US" sz="1700" dirty="0"/>
              <a:t>• The PACT Act defines the term “toxic exposure,” but generally, “toxic exposure” refers to a subset of Military Environmental Exposures. Whether an exposure is “toxic” is determined by the substance, the concentration of exposure, route of exposure (inhalation, ingestion, transdermal or intradermal, intravenous, etc.), and duration of exposure. </a:t>
            </a:r>
          </a:p>
        </p:txBody>
      </p:sp>
      <p:pic>
        <p:nvPicPr>
          <p:cNvPr id="4" name="Picture 4">
            <a:extLst>
              <a:ext uri="{FF2B5EF4-FFF2-40B4-BE49-F238E27FC236}">
                <a16:creationId xmlns:a16="http://schemas.microsoft.com/office/drawing/2014/main" id="{0792A15F-DF45-4769-8407-479A36862368}"/>
              </a:ext>
            </a:extLst>
          </p:cNvPr>
          <p:cNvPicPr>
            <a:picLocks noChangeAspect="1"/>
          </p:cNvPicPr>
          <p:nvPr/>
        </p:nvPicPr>
        <p:blipFill rotWithShape="1">
          <a:blip r:embed="rId2">
            <a:extLst>
              <a:ext uri="{28A0092B-C50C-407E-A947-70E740481C1C}">
                <a14:useLocalDpi xmlns:a14="http://schemas.microsoft.com/office/drawing/2010/main" val="0"/>
              </a:ext>
            </a:extLst>
          </a:blip>
          <a:srcRect l="2843" r="953"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5360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C163C-DF66-4159-B2C2-5F644D7E0DB0}"/>
              </a:ext>
            </a:extLst>
          </p:cNvPr>
          <p:cNvSpPr>
            <a:spLocks noGrp="1"/>
          </p:cNvSpPr>
          <p:nvPr>
            <p:ph type="title"/>
          </p:nvPr>
        </p:nvSpPr>
        <p:spPr>
          <a:xfrm>
            <a:off x="572493" y="238539"/>
            <a:ext cx="11018520" cy="1434415"/>
          </a:xfrm>
        </p:spPr>
        <p:txBody>
          <a:bodyPr anchor="b">
            <a:normAutofit/>
          </a:bodyPr>
          <a:lstStyle/>
          <a:p>
            <a:r>
              <a:rPr lang="en-US" sz="5400" b="1" dirty="0"/>
              <a:t>Toxic Exposure</a:t>
            </a:r>
          </a:p>
        </p:txBody>
      </p:sp>
      <p:sp>
        <p:nvSpPr>
          <p:cNvPr id="1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8E2813-499B-467A-893B-7E90CA9F2F4B}"/>
              </a:ext>
            </a:extLst>
          </p:cNvPr>
          <p:cNvSpPr>
            <a:spLocks noGrp="1"/>
          </p:cNvSpPr>
          <p:nvPr>
            <p:ph idx="1"/>
          </p:nvPr>
        </p:nvSpPr>
        <p:spPr>
          <a:xfrm>
            <a:off x="572493" y="2071316"/>
            <a:ext cx="6713552" cy="4119172"/>
          </a:xfrm>
        </p:spPr>
        <p:txBody>
          <a:bodyPr anchor="t">
            <a:normAutofit/>
          </a:bodyPr>
          <a:lstStyle/>
          <a:p>
            <a:pPr marL="0" indent="0">
              <a:buNone/>
            </a:pPr>
            <a:r>
              <a:rPr lang="en-US" sz="1800" dirty="0"/>
              <a:t>The PACT Act defines the term "toxic exposure," but as a general matter, there are several types of possible exposures or hazards Veterans may have experienced during their military service</a:t>
            </a:r>
          </a:p>
        </p:txBody>
      </p:sp>
      <p:pic>
        <p:nvPicPr>
          <p:cNvPr id="4" name="Picture 4">
            <a:extLst>
              <a:ext uri="{FF2B5EF4-FFF2-40B4-BE49-F238E27FC236}">
                <a16:creationId xmlns:a16="http://schemas.microsoft.com/office/drawing/2014/main" id="{0792A15F-DF45-4769-8407-479A36862368}"/>
              </a:ext>
            </a:extLst>
          </p:cNvPr>
          <p:cNvPicPr>
            <a:picLocks noChangeAspect="1"/>
          </p:cNvPicPr>
          <p:nvPr/>
        </p:nvPicPr>
        <p:blipFill rotWithShape="1">
          <a:blip r:embed="rId2">
            <a:extLst>
              <a:ext uri="{28A0092B-C50C-407E-A947-70E740481C1C}">
                <a14:useLocalDpi xmlns:a14="http://schemas.microsoft.com/office/drawing/2010/main" val="0"/>
              </a:ext>
            </a:extLst>
          </a:blip>
          <a:srcRect l="2843" r="953"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 6">
            <a:extLst>
              <a:ext uri="{FF2B5EF4-FFF2-40B4-BE49-F238E27FC236}">
                <a16:creationId xmlns:a16="http://schemas.microsoft.com/office/drawing/2014/main" id="{C2B46393-A4D4-47DF-B8C5-6B9E91D23AFB}"/>
              </a:ext>
            </a:extLst>
          </p:cNvPr>
          <p:cNvGraphicFramePr>
            <a:graphicFrameLocks noGrp="1"/>
          </p:cNvGraphicFramePr>
          <p:nvPr>
            <p:extLst>
              <p:ext uri="{D42A27DB-BD31-4B8C-83A1-F6EECF244321}">
                <p14:modId xmlns:p14="http://schemas.microsoft.com/office/powerpoint/2010/main" val="2742385827"/>
              </p:ext>
            </p:extLst>
          </p:nvPr>
        </p:nvGraphicFramePr>
        <p:xfrm>
          <a:off x="389876" y="3073741"/>
          <a:ext cx="6713552" cy="3200400"/>
        </p:xfrm>
        <a:graphic>
          <a:graphicData uri="http://schemas.openxmlformats.org/drawingml/2006/table">
            <a:tbl>
              <a:tblPr firstRow="1" bandRow="1">
                <a:tableStyleId>{5C22544A-7EE6-4342-B048-85BDC9FD1C3A}</a:tableStyleId>
              </a:tblPr>
              <a:tblGrid>
                <a:gridCol w="3356776">
                  <a:extLst>
                    <a:ext uri="{9D8B030D-6E8A-4147-A177-3AD203B41FA5}">
                      <a16:colId xmlns:a16="http://schemas.microsoft.com/office/drawing/2014/main" val="1368694405"/>
                    </a:ext>
                  </a:extLst>
                </a:gridCol>
                <a:gridCol w="3356776">
                  <a:extLst>
                    <a:ext uri="{9D8B030D-6E8A-4147-A177-3AD203B41FA5}">
                      <a16:colId xmlns:a16="http://schemas.microsoft.com/office/drawing/2014/main" val="1401247321"/>
                    </a:ext>
                  </a:extLst>
                </a:gridCol>
              </a:tblGrid>
              <a:tr h="1631180">
                <a:tc>
                  <a:txBody>
                    <a:bodyPr/>
                    <a:lstStyle/>
                    <a:p>
                      <a:r>
                        <a:rPr lang="en-US" dirty="0"/>
                        <a:t>Chemicals</a:t>
                      </a:r>
                    </a:p>
                  </a:txBody>
                  <a:tcPr/>
                </a:tc>
                <a:tc>
                  <a:txBody>
                    <a:bodyPr/>
                    <a:lstStyle/>
                    <a:p>
                      <a:r>
                        <a:rPr lang="en-US" dirty="0"/>
                        <a:t>Herbicides (Agent Orange) used during Vietnam era, burn pits, sulfur fire in Iraq, Camp Lejeune water supplies, pesticides used during Gulf War, depleted uranium, industrial solvents</a:t>
                      </a:r>
                    </a:p>
                  </a:txBody>
                  <a:tcPr/>
                </a:tc>
                <a:extLst>
                  <a:ext uri="{0D108BD9-81ED-4DB2-BD59-A6C34878D82A}">
                    <a16:rowId xmlns:a16="http://schemas.microsoft.com/office/drawing/2014/main" val="3377213248"/>
                  </a:ext>
                </a:extLst>
              </a:tr>
              <a:tr h="1456457">
                <a:tc>
                  <a:txBody>
                    <a:bodyPr/>
                    <a:lstStyle/>
                    <a:p>
                      <a:r>
                        <a:rPr lang="en-US" dirty="0"/>
                        <a:t>Air Pollutants</a:t>
                      </a:r>
                    </a:p>
                  </a:txBody>
                  <a:tcPr/>
                </a:tc>
                <a:tc>
                  <a:txBody>
                    <a:bodyPr/>
                    <a:lstStyle/>
                    <a:p>
                      <a:r>
                        <a:rPr lang="en-US" dirty="0"/>
                        <a:t>Burn pits, oil well fire during Gulf War, sulfur fire in Iraq, Atsugi (Japan) waste incinerator, sand, dust, and very small, fine particles or liquid droplets</a:t>
                      </a:r>
                    </a:p>
                  </a:txBody>
                  <a:tcPr/>
                </a:tc>
                <a:extLst>
                  <a:ext uri="{0D108BD9-81ED-4DB2-BD59-A6C34878D82A}">
                    <a16:rowId xmlns:a16="http://schemas.microsoft.com/office/drawing/2014/main" val="379997704"/>
                  </a:ext>
                </a:extLst>
              </a:tr>
            </a:tbl>
          </a:graphicData>
        </a:graphic>
      </p:graphicFrame>
    </p:spTree>
    <p:extLst>
      <p:ext uri="{BB962C8B-B14F-4D97-AF65-F5344CB8AC3E}">
        <p14:creationId xmlns:p14="http://schemas.microsoft.com/office/powerpoint/2010/main" val="238827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C163C-DF66-4159-B2C2-5F644D7E0DB0}"/>
              </a:ext>
            </a:extLst>
          </p:cNvPr>
          <p:cNvSpPr>
            <a:spLocks noGrp="1"/>
          </p:cNvSpPr>
          <p:nvPr>
            <p:ph type="title"/>
          </p:nvPr>
        </p:nvSpPr>
        <p:spPr>
          <a:xfrm>
            <a:off x="572493" y="238539"/>
            <a:ext cx="11018520" cy="1434415"/>
          </a:xfrm>
        </p:spPr>
        <p:txBody>
          <a:bodyPr anchor="b">
            <a:normAutofit/>
          </a:bodyPr>
          <a:lstStyle/>
          <a:p>
            <a:r>
              <a:rPr lang="en-US" sz="5400" b="1" dirty="0"/>
              <a:t>Toxic Exposure</a:t>
            </a:r>
          </a:p>
        </p:txBody>
      </p:sp>
      <p:sp>
        <p:nvSpPr>
          <p:cNvPr id="1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8E2813-499B-467A-893B-7E90CA9F2F4B}"/>
              </a:ext>
            </a:extLst>
          </p:cNvPr>
          <p:cNvSpPr>
            <a:spLocks noGrp="1"/>
          </p:cNvSpPr>
          <p:nvPr>
            <p:ph idx="1"/>
          </p:nvPr>
        </p:nvSpPr>
        <p:spPr>
          <a:xfrm>
            <a:off x="572493" y="2071316"/>
            <a:ext cx="6713552" cy="4119172"/>
          </a:xfrm>
        </p:spPr>
        <p:txBody>
          <a:bodyPr anchor="t">
            <a:normAutofit/>
          </a:bodyPr>
          <a:lstStyle/>
          <a:p>
            <a:pPr marL="0" algn="l" rtl="0" eaLnBrk="1" fontAlgn="t" latinLnBrk="0" hangingPunct="1">
              <a:spcBef>
                <a:spcPts val="0"/>
              </a:spcBef>
              <a:spcAft>
                <a:spcPts val="0"/>
              </a:spcAft>
            </a:pPr>
            <a:r>
              <a:rPr lang="en-US" sz="1800" b="1" i="0" u="none" strike="noStrike" kern="1200" dirty="0">
                <a:solidFill>
                  <a:srgbClr val="FFFFFF"/>
                </a:solidFill>
                <a:effectLst/>
                <a:latin typeface="Calibri" panose="020F0502020204030204" pitchFamily="34" charset="0"/>
              </a:rPr>
              <a:t>Occupational Hazards </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1" i="0" u="none" strike="noStrike" kern="1200" dirty="0">
                <a:solidFill>
                  <a:srgbClr val="FFFFFF"/>
                </a:solidFill>
                <a:effectLst/>
                <a:latin typeface="Calibri" panose="020F0502020204030204" pitchFamily="34" charset="0"/>
              </a:rPr>
              <a:t>Asbestos, industrial solvents, lead, radiation, vibration, noise, fuels, polychlorinated biphenyl (PCBs), and special paint used on military vehicles </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1" i="0" u="none" strike="noStrike" kern="1200" dirty="0">
                <a:solidFill>
                  <a:srgbClr val="FFFFFF"/>
                </a:solidFill>
                <a:effectLst/>
                <a:latin typeface="Calibri" panose="020F0502020204030204" pitchFamily="34" charset="0"/>
              </a:rPr>
              <a:t>Occupational Hazards </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1" i="0" u="none" strike="noStrike" kern="1200" dirty="0">
                <a:solidFill>
                  <a:srgbClr val="FFFFFF"/>
                </a:solidFill>
                <a:effectLst/>
                <a:latin typeface="Calibri" panose="020F0502020204030204" pitchFamily="34" charset="0"/>
              </a:rPr>
              <a:t>Asbestos, industrial solvents, lead, radiation, vibration, noise, fuels, polychlorinated biphenyl (PCBs), and special paint used on military vehicles </a:t>
            </a:r>
            <a:endParaRPr lang="en-US" sz="1800" b="0" i="0" u="none" strike="noStrike" dirty="0">
              <a:effectLst/>
              <a:latin typeface="Arial" panose="020B0604020202020204" pitchFamily="34" charset="0"/>
            </a:endParaRPr>
          </a:p>
        </p:txBody>
      </p:sp>
      <p:pic>
        <p:nvPicPr>
          <p:cNvPr id="4" name="Picture 4">
            <a:extLst>
              <a:ext uri="{FF2B5EF4-FFF2-40B4-BE49-F238E27FC236}">
                <a16:creationId xmlns:a16="http://schemas.microsoft.com/office/drawing/2014/main" id="{0792A15F-DF45-4769-8407-479A36862368}"/>
              </a:ext>
            </a:extLst>
          </p:cNvPr>
          <p:cNvPicPr>
            <a:picLocks noChangeAspect="1"/>
          </p:cNvPicPr>
          <p:nvPr/>
        </p:nvPicPr>
        <p:blipFill rotWithShape="1">
          <a:blip r:embed="rId2">
            <a:extLst>
              <a:ext uri="{28A0092B-C50C-407E-A947-70E740481C1C}">
                <a14:useLocalDpi xmlns:a14="http://schemas.microsoft.com/office/drawing/2010/main" val="0"/>
              </a:ext>
            </a:extLst>
          </a:blip>
          <a:srcRect l="2843" r="953"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e 5">
            <a:extLst>
              <a:ext uri="{FF2B5EF4-FFF2-40B4-BE49-F238E27FC236}">
                <a16:creationId xmlns:a16="http://schemas.microsoft.com/office/drawing/2014/main" id="{85A7FB1A-C92F-4191-99F9-17F57D69A335}"/>
              </a:ext>
            </a:extLst>
          </p:cNvPr>
          <p:cNvGraphicFramePr>
            <a:graphicFrameLocks/>
          </p:cNvGraphicFramePr>
          <p:nvPr>
            <p:extLst>
              <p:ext uri="{D42A27DB-BD31-4B8C-83A1-F6EECF244321}">
                <p14:modId xmlns:p14="http://schemas.microsoft.com/office/powerpoint/2010/main" val="3719870633"/>
              </p:ext>
            </p:extLst>
          </p:nvPr>
        </p:nvGraphicFramePr>
        <p:xfrm>
          <a:off x="535036" y="2005806"/>
          <a:ext cx="6945816" cy="3875644"/>
        </p:xfrm>
        <a:graphic>
          <a:graphicData uri="http://schemas.openxmlformats.org/drawingml/2006/table">
            <a:tbl>
              <a:tblPr firstRow="1" bandRow="1">
                <a:tableStyleId>{5C22544A-7EE6-4342-B048-85BDC9FD1C3A}</a:tableStyleId>
              </a:tblPr>
              <a:tblGrid>
                <a:gridCol w="3472908">
                  <a:extLst>
                    <a:ext uri="{9D8B030D-6E8A-4147-A177-3AD203B41FA5}">
                      <a16:colId xmlns:a16="http://schemas.microsoft.com/office/drawing/2014/main" val="734568312"/>
                    </a:ext>
                  </a:extLst>
                </a:gridCol>
                <a:gridCol w="3472908">
                  <a:extLst>
                    <a:ext uri="{9D8B030D-6E8A-4147-A177-3AD203B41FA5}">
                      <a16:colId xmlns:a16="http://schemas.microsoft.com/office/drawing/2014/main" val="3259481980"/>
                    </a:ext>
                  </a:extLst>
                </a:gridCol>
              </a:tblGrid>
              <a:tr h="1270884">
                <a:tc>
                  <a:txBody>
                    <a:bodyPr/>
                    <a:lstStyle/>
                    <a:p>
                      <a:r>
                        <a:rPr lang="en-US" dirty="0"/>
                        <a:t>Occupational Hazards </a:t>
                      </a:r>
                    </a:p>
                  </a:txBody>
                  <a:tcPr/>
                </a:tc>
                <a:tc>
                  <a:txBody>
                    <a:bodyPr/>
                    <a:lstStyle/>
                    <a:p>
                      <a:r>
                        <a:rPr lang="en-US" dirty="0"/>
                        <a:t>Asbestos, industrial solvents, lead, radiation, vibration, noise, fuels, polychlorinated biphenyl (PCBs), and special paint used on military vehicles </a:t>
                      </a:r>
                    </a:p>
                  </a:txBody>
                  <a:tcPr/>
                </a:tc>
                <a:extLst>
                  <a:ext uri="{0D108BD9-81ED-4DB2-BD59-A6C34878D82A}">
                    <a16:rowId xmlns:a16="http://schemas.microsoft.com/office/drawing/2014/main" val="3205202227"/>
                  </a:ext>
                </a:extLst>
              </a:tr>
              <a:tr h="949564">
                <a:tc>
                  <a:txBody>
                    <a:bodyPr/>
                    <a:lstStyle/>
                    <a:p>
                      <a:r>
                        <a:rPr lang="en-US" dirty="0"/>
                        <a:t>Radiation</a:t>
                      </a:r>
                    </a:p>
                  </a:txBody>
                  <a:tcPr/>
                </a:tc>
                <a:tc>
                  <a:txBody>
                    <a:bodyPr/>
                    <a:lstStyle/>
                    <a:p>
                      <a:r>
                        <a:rPr lang="en-US" dirty="0"/>
                        <a:t>Nuclear weapons and testing, x-rays, depleted uranium </a:t>
                      </a:r>
                    </a:p>
                  </a:txBody>
                  <a:tcPr/>
                </a:tc>
                <a:extLst>
                  <a:ext uri="{0D108BD9-81ED-4DB2-BD59-A6C34878D82A}">
                    <a16:rowId xmlns:a16="http://schemas.microsoft.com/office/drawing/2014/main" val="121650107"/>
                  </a:ext>
                </a:extLst>
              </a:tr>
              <a:tr h="1270884">
                <a:tc>
                  <a:txBody>
                    <a:bodyPr/>
                    <a:lstStyle/>
                    <a:p>
                      <a:r>
                        <a:rPr lang="en-US" dirty="0"/>
                        <a:t>Warfare Agents</a:t>
                      </a:r>
                    </a:p>
                  </a:txBody>
                  <a:tcPr/>
                </a:tc>
                <a:tc>
                  <a:txBody>
                    <a:bodyPr/>
                    <a:lstStyle/>
                    <a:p>
                      <a:r>
                        <a:rPr lang="en-US" dirty="0"/>
                        <a:t>Chemical weapons, Project 112/Project Shipboard Hazard and Defense (SHAD), herbicide tests and storage, and chemical experiments </a:t>
                      </a:r>
                    </a:p>
                  </a:txBody>
                  <a:tcPr/>
                </a:tc>
                <a:extLst>
                  <a:ext uri="{0D108BD9-81ED-4DB2-BD59-A6C34878D82A}">
                    <a16:rowId xmlns:a16="http://schemas.microsoft.com/office/drawing/2014/main" val="528985865"/>
                  </a:ext>
                </a:extLst>
              </a:tr>
            </a:tbl>
          </a:graphicData>
        </a:graphic>
      </p:graphicFrame>
    </p:spTree>
    <p:extLst>
      <p:ext uri="{BB962C8B-B14F-4D97-AF65-F5344CB8AC3E}">
        <p14:creationId xmlns:p14="http://schemas.microsoft.com/office/powerpoint/2010/main" val="2291910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C163C-DF66-4159-B2C2-5F644D7E0DB0}"/>
              </a:ext>
            </a:extLst>
          </p:cNvPr>
          <p:cNvSpPr>
            <a:spLocks noGrp="1"/>
          </p:cNvSpPr>
          <p:nvPr>
            <p:ph type="title"/>
          </p:nvPr>
        </p:nvSpPr>
        <p:spPr>
          <a:xfrm>
            <a:off x="526773" y="61387"/>
            <a:ext cx="11018520" cy="1434415"/>
          </a:xfrm>
        </p:spPr>
        <p:txBody>
          <a:bodyPr anchor="b">
            <a:normAutofit/>
          </a:bodyPr>
          <a:lstStyle/>
          <a:p>
            <a:r>
              <a:rPr lang="en-US" sz="4800" b="1" dirty="0"/>
              <a:t>Expanding VA Health Care Eligibility</a:t>
            </a:r>
            <a:endParaRPr lang="en-US" sz="4600" b="1" dirty="0"/>
          </a:p>
        </p:txBody>
      </p:sp>
      <p:sp>
        <p:nvSpPr>
          <p:cNvPr id="1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8E2813-499B-467A-893B-7E90CA9F2F4B}"/>
              </a:ext>
            </a:extLst>
          </p:cNvPr>
          <p:cNvSpPr>
            <a:spLocks noGrp="1"/>
          </p:cNvSpPr>
          <p:nvPr>
            <p:ph idx="1"/>
          </p:nvPr>
        </p:nvSpPr>
        <p:spPr>
          <a:xfrm>
            <a:off x="572492" y="2071316"/>
            <a:ext cx="6977599" cy="4286028"/>
          </a:xfrm>
        </p:spPr>
        <p:txBody>
          <a:bodyPr anchor="t">
            <a:normAutofit fontScale="85000" lnSpcReduction="20000"/>
          </a:bodyPr>
          <a:lstStyle/>
          <a:p>
            <a:pPr marL="0" indent="0">
              <a:buNone/>
            </a:pPr>
            <a:r>
              <a:rPr lang="en-US" sz="2000" dirty="0"/>
              <a:t>Section 103 of the law requires VA, in a phased approach, to provide hospital care, medical services, and nursing home care for any illness to three new categories of Veterans: </a:t>
            </a:r>
          </a:p>
          <a:p>
            <a:r>
              <a:rPr lang="en-US" sz="2000" dirty="0"/>
              <a:t>Category 1 Veterans are those who participated in a toxic exposure risk activity, as defined by law, while serving on active duty, active duty for training, or inactive duty training; </a:t>
            </a:r>
          </a:p>
          <a:p>
            <a:endParaRPr lang="en-US" sz="800" dirty="0"/>
          </a:p>
          <a:p>
            <a:r>
              <a:rPr lang="en-US" sz="2000" dirty="0"/>
              <a:t>Category 2 Veterans who were assigned to a duty station in (including airspace above) certain locations during specific periods of time; – On or after August 2, 1990, in the following countries: Bahrain, Iraq, Kuwait, Oman, Qatar, Saudi Arabia, Somalia, or the United Arab Emirates – On or after September 11, 2001, in the following countries: Afghanistan, Djibouti, Egypt, Jordan, Lebanon, Syria, Yemen, Uzbekistan, or any other country determined relevant by VA; and </a:t>
            </a:r>
          </a:p>
          <a:p>
            <a:endParaRPr lang="en-US" sz="800" dirty="0"/>
          </a:p>
          <a:p>
            <a:r>
              <a:rPr lang="en-US" sz="2000" dirty="0"/>
              <a:t>Category 3 Veterans are those who were deployed in support of Operation Enduring Freedom, Operation Freedom’s Sentinel, Operation Iraqi Freedom, Operation New Dawn, Operation Inherent Resolve, and Resolute Support Mission</a:t>
            </a:r>
          </a:p>
          <a:p>
            <a:pPr marL="0" indent="0">
              <a:buNone/>
            </a:pPr>
            <a:endParaRPr lang="en-US" sz="2000" dirty="0"/>
          </a:p>
          <a:p>
            <a:pPr marL="0" indent="0">
              <a:buNone/>
            </a:pPr>
            <a:endParaRPr lang="en-US" sz="2200" dirty="0"/>
          </a:p>
        </p:txBody>
      </p:sp>
      <p:pic>
        <p:nvPicPr>
          <p:cNvPr id="4" name="Picture 4">
            <a:extLst>
              <a:ext uri="{FF2B5EF4-FFF2-40B4-BE49-F238E27FC236}">
                <a16:creationId xmlns:a16="http://schemas.microsoft.com/office/drawing/2014/main" id="{0792A15F-DF45-4769-8407-479A36862368}"/>
              </a:ext>
            </a:extLst>
          </p:cNvPr>
          <p:cNvPicPr>
            <a:picLocks noChangeAspect="1"/>
          </p:cNvPicPr>
          <p:nvPr/>
        </p:nvPicPr>
        <p:blipFill rotWithShape="1">
          <a:blip r:embed="rId2">
            <a:extLst>
              <a:ext uri="{28A0092B-C50C-407E-A947-70E740481C1C}">
                <a14:useLocalDpi xmlns:a14="http://schemas.microsoft.com/office/drawing/2010/main" val="0"/>
              </a:ext>
            </a:extLst>
          </a:blip>
          <a:srcRect l="2843" r="953"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736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C163C-DF66-4159-B2C2-5F644D7E0DB0}"/>
              </a:ext>
            </a:extLst>
          </p:cNvPr>
          <p:cNvSpPr>
            <a:spLocks noGrp="1"/>
          </p:cNvSpPr>
          <p:nvPr>
            <p:ph type="title"/>
          </p:nvPr>
        </p:nvSpPr>
        <p:spPr>
          <a:xfrm>
            <a:off x="572493" y="238539"/>
            <a:ext cx="11018520" cy="1434415"/>
          </a:xfrm>
        </p:spPr>
        <p:txBody>
          <a:bodyPr anchor="b">
            <a:normAutofit/>
          </a:bodyPr>
          <a:lstStyle/>
          <a:p>
            <a:r>
              <a:rPr lang="en-US" sz="4600" b="1" dirty="0"/>
              <a:t>Extended Health Care Eligibility for Certain Combat Veterans</a:t>
            </a:r>
          </a:p>
        </p:txBody>
      </p:sp>
      <p:sp>
        <p:nvSpPr>
          <p:cNvPr id="1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8E2813-499B-467A-893B-7E90CA9F2F4B}"/>
              </a:ext>
            </a:extLst>
          </p:cNvPr>
          <p:cNvSpPr>
            <a:spLocks noGrp="1"/>
          </p:cNvSpPr>
          <p:nvPr>
            <p:ph idx="1"/>
          </p:nvPr>
        </p:nvSpPr>
        <p:spPr>
          <a:xfrm>
            <a:off x="572493" y="2071316"/>
            <a:ext cx="6713552" cy="4119172"/>
          </a:xfrm>
        </p:spPr>
        <p:txBody>
          <a:bodyPr anchor="t">
            <a:normAutofit/>
          </a:bodyPr>
          <a:lstStyle/>
          <a:p>
            <a:pPr marL="0" indent="0">
              <a:buNone/>
            </a:pPr>
            <a:r>
              <a:rPr lang="en-US" sz="2200" dirty="0"/>
              <a:t>• Between October 1, 2022, and October 1, 2023, Veterans who served on active duty in a theater of combat operations during a period of war after the Persian Gulf War or in combat against a hostile force during a period of hostilities after November 11, 1998, and who were discharged between September 11, 2001, and October 1, 2013, may receive care upon enrollment for VA health care. Enrollment is free, there are no annual costs, and your care may be free as well. </a:t>
            </a:r>
          </a:p>
        </p:txBody>
      </p:sp>
      <p:pic>
        <p:nvPicPr>
          <p:cNvPr id="4" name="Picture 4">
            <a:extLst>
              <a:ext uri="{FF2B5EF4-FFF2-40B4-BE49-F238E27FC236}">
                <a16:creationId xmlns:a16="http://schemas.microsoft.com/office/drawing/2014/main" id="{0792A15F-DF45-4769-8407-479A36862368}"/>
              </a:ext>
            </a:extLst>
          </p:cNvPr>
          <p:cNvPicPr>
            <a:picLocks noChangeAspect="1"/>
          </p:cNvPicPr>
          <p:nvPr/>
        </p:nvPicPr>
        <p:blipFill rotWithShape="1">
          <a:blip r:embed="rId2">
            <a:extLst>
              <a:ext uri="{28A0092B-C50C-407E-A947-70E740481C1C}">
                <a14:useLocalDpi xmlns:a14="http://schemas.microsoft.com/office/drawing/2010/main" val="0"/>
              </a:ext>
            </a:extLst>
          </a:blip>
          <a:srcRect l="2843" r="953"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6352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140</TotalTime>
  <Words>1903</Words>
  <Application>Microsoft Office PowerPoint</Application>
  <PresentationFormat>Widescreen</PresentationFormat>
  <Paragraphs>145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Roboto</vt:lpstr>
      <vt:lpstr>Office Theme</vt:lpstr>
      <vt:lpstr>Honoring our Promise to Address Comprehensive Toxics (PACT) Act of 2022</vt:lpstr>
      <vt:lpstr>Purpose</vt:lpstr>
      <vt:lpstr>Honoring Our PACT Act</vt:lpstr>
      <vt:lpstr>How will the PACT Act help VA serve Veterans?</vt:lpstr>
      <vt:lpstr>Military Environmental Exposure </vt:lpstr>
      <vt:lpstr>Toxic Exposure</vt:lpstr>
      <vt:lpstr>Toxic Exposure</vt:lpstr>
      <vt:lpstr>Expanding VA Health Care Eligibility</vt:lpstr>
      <vt:lpstr>Extended Health Care Eligibility for Certain Combat Veterans</vt:lpstr>
      <vt:lpstr>Gulf War Era Veteran presumption of exposure</vt:lpstr>
      <vt:lpstr>Vietnam Era Veteran VA Health Care Eligibility</vt:lpstr>
      <vt:lpstr>Expanding Presumptions of Service Connection</vt:lpstr>
      <vt:lpstr>Expanding Presumptions of Service Connection</vt:lpstr>
      <vt:lpstr>Filing and Processing Claims Associated with the PACT Act</vt:lpstr>
      <vt:lpstr>Filing and Processing Claims Associated with the PACT Act </vt:lpstr>
      <vt:lpstr>VHA Toxic Exposure Screening &amp; Education</vt:lpstr>
      <vt:lpstr>VHA Toxic Exposure Screening &amp; Education</vt:lpstr>
      <vt:lpstr>Strengthening VA’s Military Environmental Research</vt:lpstr>
      <vt:lpstr>Find Out if You are Eligible for VA Health Care or Benefits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Honoring our Promise to Address Comprehensive Toxics (PACT) Act of 2022 </dc:title>
  <dc:creator>HUGHES, Rodney, VSONASH</dc:creator>
  <cp:lastModifiedBy>rodney.w.hughes@gmail.com</cp:lastModifiedBy>
  <cp:revision>7</cp:revision>
  <dcterms:created xsi:type="dcterms:W3CDTF">2023-01-18T14:22:49Z</dcterms:created>
  <dcterms:modified xsi:type="dcterms:W3CDTF">2023-01-24T13:53:50Z</dcterms:modified>
</cp:coreProperties>
</file>