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4"/>
  </p:notesMasterIdLst>
  <p:handoutMasterIdLst>
    <p:handoutMasterId r:id="rId135"/>
  </p:handoutMasterIdLst>
  <p:sldIdLst>
    <p:sldId id="256" r:id="rId5"/>
    <p:sldId id="257" r:id="rId6"/>
    <p:sldId id="441" r:id="rId7"/>
    <p:sldId id="312" r:id="rId8"/>
    <p:sldId id="321" r:id="rId9"/>
    <p:sldId id="322" r:id="rId10"/>
    <p:sldId id="274" r:id="rId11"/>
    <p:sldId id="267" r:id="rId12"/>
    <p:sldId id="383" r:id="rId13"/>
    <p:sldId id="406" r:id="rId14"/>
    <p:sldId id="407" r:id="rId15"/>
    <p:sldId id="438" r:id="rId16"/>
    <p:sldId id="439" r:id="rId17"/>
    <p:sldId id="338" r:id="rId18"/>
    <p:sldId id="340" r:id="rId19"/>
    <p:sldId id="411" r:id="rId20"/>
    <p:sldId id="412" r:id="rId21"/>
    <p:sldId id="293" r:id="rId22"/>
    <p:sldId id="328" r:id="rId23"/>
    <p:sldId id="296" r:id="rId24"/>
    <p:sldId id="329" r:id="rId25"/>
    <p:sldId id="448" r:id="rId26"/>
    <p:sldId id="436" r:id="rId27"/>
    <p:sldId id="331" r:id="rId28"/>
    <p:sldId id="300" r:id="rId29"/>
    <p:sldId id="294" r:id="rId30"/>
    <p:sldId id="326" r:id="rId31"/>
    <p:sldId id="333" r:id="rId32"/>
    <p:sldId id="334" r:id="rId33"/>
    <p:sldId id="335" r:id="rId34"/>
    <p:sldId id="336" r:id="rId35"/>
    <p:sldId id="337" r:id="rId36"/>
    <p:sldId id="349" r:id="rId37"/>
    <p:sldId id="339" r:id="rId38"/>
    <p:sldId id="260" r:id="rId39"/>
    <p:sldId id="350" r:id="rId40"/>
    <p:sldId id="341" r:id="rId41"/>
    <p:sldId id="342" r:id="rId42"/>
    <p:sldId id="343" r:id="rId43"/>
    <p:sldId id="344" r:id="rId44"/>
    <p:sldId id="345" r:id="rId45"/>
    <p:sldId id="348" r:id="rId46"/>
    <p:sldId id="261" r:id="rId47"/>
    <p:sldId id="324" r:id="rId48"/>
    <p:sldId id="442" r:id="rId49"/>
    <p:sldId id="291" r:id="rId50"/>
    <p:sldId id="268" r:id="rId51"/>
    <p:sldId id="270" r:id="rId52"/>
    <p:sldId id="385" r:id="rId53"/>
    <p:sldId id="445" r:id="rId54"/>
    <p:sldId id="271" r:id="rId55"/>
    <p:sldId id="351" r:id="rId56"/>
    <p:sldId id="352" r:id="rId57"/>
    <p:sldId id="353" r:id="rId58"/>
    <p:sldId id="354" r:id="rId59"/>
    <p:sldId id="443" r:id="rId60"/>
    <p:sldId id="355" r:id="rId61"/>
    <p:sldId id="357" r:id="rId62"/>
    <p:sldId id="360" r:id="rId63"/>
    <p:sldId id="358" r:id="rId64"/>
    <p:sldId id="361" r:id="rId65"/>
    <p:sldId id="362" r:id="rId66"/>
    <p:sldId id="306" r:id="rId67"/>
    <p:sldId id="434" r:id="rId68"/>
    <p:sldId id="399" r:id="rId69"/>
    <p:sldId id="433" r:id="rId70"/>
    <p:sldId id="423" r:id="rId71"/>
    <p:sldId id="437" r:id="rId72"/>
    <p:sldId id="403" r:id="rId73"/>
    <p:sldId id="393" r:id="rId74"/>
    <p:sldId id="444" r:id="rId75"/>
    <p:sldId id="365" r:id="rId76"/>
    <p:sldId id="387" r:id="rId77"/>
    <p:sldId id="418" r:id="rId78"/>
    <p:sldId id="420" r:id="rId79"/>
    <p:sldId id="404" r:id="rId80"/>
    <p:sldId id="421" r:id="rId81"/>
    <p:sldId id="446" r:id="rId82"/>
    <p:sldId id="416" r:id="rId83"/>
    <p:sldId id="388" r:id="rId84"/>
    <p:sldId id="389" r:id="rId85"/>
    <p:sldId id="405" r:id="rId86"/>
    <p:sldId id="397" r:id="rId87"/>
    <p:sldId id="431" r:id="rId88"/>
    <p:sldId id="402" r:id="rId89"/>
    <p:sldId id="390" r:id="rId90"/>
    <p:sldId id="440" r:id="rId91"/>
    <p:sldId id="408" r:id="rId92"/>
    <p:sldId id="368" r:id="rId93"/>
    <p:sldId id="369" r:id="rId94"/>
    <p:sldId id="377" r:id="rId95"/>
    <p:sldId id="378" r:id="rId96"/>
    <p:sldId id="379" r:id="rId97"/>
    <p:sldId id="380" r:id="rId98"/>
    <p:sldId id="381" r:id="rId99"/>
    <p:sldId id="382" r:id="rId100"/>
    <p:sldId id="451" r:id="rId101"/>
    <p:sldId id="452" r:id="rId102"/>
    <p:sldId id="453" r:id="rId103"/>
    <p:sldId id="375" r:id="rId104"/>
    <p:sldId id="376" r:id="rId105"/>
    <p:sldId id="370" r:id="rId106"/>
    <p:sldId id="371" r:id="rId107"/>
    <p:sldId id="372" r:id="rId108"/>
    <p:sldId id="447" r:id="rId109"/>
    <p:sldId id="373" r:id="rId110"/>
    <p:sldId id="449" r:id="rId111"/>
    <p:sldId id="450" r:id="rId112"/>
    <p:sldId id="425" r:id="rId113"/>
    <p:sldId id="427" r:id="rId114"/>
    <p:sldId id="429" r:id="rId115"/>
    <p:sldId id="417" r:id="rId116"/>
    <p:sldId id="374" r:id="rId117"/>
    <p:sldId id="276" r:id="rId118"/>
    <p:sldId id="277" r:id="rId119"/>
    <p:sldId id="262" r:id="rId120"/>
    <p:sldId id="409" r:id="rId121"/>
    <p:sldId id="410" r:id="rId122"/>
    <p:sldId id="278" r:id="rId123"/>
    <p:sldId id="279" r:id="rId124"/>
    <p:sldId id="259" r:id="rId125"/>
    <p:sldId id="461" r:id="rId126"/>
    <p:sldId id="454" r:id="rId127"/>
    <p:sldId id="455" r:id="rId128"/>
    <p:sldId id="456" r:id="rId129"/>
    <p:sldId id="457" r:id="rId130"/>
    <p:sldId id="458" r:id="rId131"/>
    <p:sldId id="459" r:id="rId132"/>
    <p:sldId id="460" r:id="rId133"/>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Default Section" id="{B9433BE3-3530-4B15-8095-4E3264E86D4E}">
          <p14:sldIdLst>
            <p14:sldId id="256"/>
            <p14:sldId id="257"/>
            <p14:sldId id="441"/>
          </p14:sldIdLst>
        </p14:section>
        <p14:section name="Untitled Section" id="{8179044E-607D-4CF5-8F33-04F9F16BC6E2}">
          <p14:sldIdLst>
            <p14:sldId id="312"/>
            <p14:sldId id="321"/>
            <p14:sldId id="322"/>
            <p14:sldId id="274"/>
            <p14:sldId id="267"/>
            <p14:sldId id="383"/>
            <p14:sldId id="406"/>
            <p14:sldId id="407"/>
            <p14:sldId id="438"/>
            <p14:sldId id="439"/>
            <p14:sldId id="338"/>
            <p14:sldId id="340"/>
            <p14:sldId id="411"/>
            <p14:sldId id="412"/>
            <p14:sldId id="293"/>
            <p14:sldId id="328"/>
            <p14:sldId id="296"/>
            <p14:sldId id="329"/>
            <p14:sldId id="448"/>
            <p14:sldId id="436"/>
            <p14:sldId id="331"/>
            <p14:sldId id="300"/>
            <p14:sldId id="294"/>
            <p14:sldId id="326"/>
            <p14:sldId id="333"/>
            <p14:sldId id="334"/>
            <p14:sldId id="335"/>
            <p14:sldId id="336"/>
            <p14:sldId id="337"/>
            <p14:sldId id="349"/>
            <p14:sldId id="339"/>
            <p14:sldId id="260"/>
            <p14:sldId id="350"/>
            <p14:sldId id="341"/>
            <p14:sldId id="342"/>
            <p14:sldId id="343"/>
            <p14:sldId id="344"/>
            <p14:sldId id="345"/>
            <p14:sldId id="348"/>
            <p14:sldId id="261"/>
            <p14:sldId id="324"/>
            <p14:sldId id="442"/>
            <p14:sldId id="291"/>
            <p14:sldId id="268"/>
            <p14:sldId id="270"/>
            <p14:sldId id="385"/>
            <p14:sldId id="445"/>
            <p14:sldId id="271"/>
            <p14:sldId id="351"/>
            <p14:sldId id="352"/>
            <p14:sldId id="353"/>
            <p14:sldId id="354"/>
            <p14:sldId id="443"/>
            <p14:sldId id="355"/>
            <p14:sldId id="357"/>
            <p14:sldId id="360"/>
            <p14:sldId id="358"/>
            <p14:sldId id="361"/>
            <p14:sldId id="362"/>
            <p14:sldId id="306"/>
            <p14:sldId id="434"/>
            <p14:sldId id="399"/>
            <p14:sldId id="433"/>
            <p14:sldId id="423"/>
            <p14:sldId id="437"/>
            <p14:sldId id="403"/>
            <p14:sldId id="393"/>
            <p14:sldId id="444"/>
            <p14:sldId id="365"/>
            <p14:sldId id="387"/>
            <p14:sldId id="418"/>
            <p14:sldId id="420"/>
            <p14:sldId id="404"/>
            <p14:sldId id="421"/>
            <p14:sldId id="446"/>
            <p14:sldId id="416"/>
            <p14:sldId id="388"/>
            <p14:sldId id="389"/>
            <p14:sldId id="405"/>
            <p14:sldId id="397"/>
            <p14:sldId id="431"/>
            <p14:sldId id="402"/>
            <p14:sldId id="390"/>
            <p14:sldId id="440"/>
            <p14:sldId id="408"/>
          </p14:sldIdLst>
        </p14:section>
        <p14:section name="Untitled Section" id="{DFC959F9-E95B-429C-A1E9-418CABFA0A8A}">
          <p14:sldIdLst>
            <p14:sldId id="368"/>
            <p14:sldId id="369"/>
            <p14:sldId id="377"/>
            <p14:sldId id="378"/>
            <p14:sldId id="379"/>
            <p14:sldId id="380"/>
            <p14:sldId id="381"/>
            <p14:sldId id="382"/>
            <p14:sldId id="451"/>
            <p14:sldId id="452"/>
            <p14:sldId id="453"/>
            <p14:sldId id="375"/>
            <p14:sldId id="376"/>
            <p14:sldId id="370"/>
            <p14:sldId id="371"/>
            <p14:sldId id="372"/>
            <p14:sldId id="447"/>
            <p14:sldId id="373"/>
            <p14:sldId id="449"/>
            <p14:sldId id="450"/>
            <p14:sldId id="425"/>
            <p14:sldId id="427"/>
            <p14:sldId id="429"/>
            <p14:sldId id="417"/>
            <p14:sldId id="374"/>
            <p14:sldId id="276"/>
            <p14:sldId id="277"/>
            <p14:sldId id="262"/>
            <p14:sldId id="409"/>
            <p14:sldId id="410"/>
            <p14:sldId id="278"/>
            <p14:sldId id="279"/>
            <p14:sldId id="259"/>
            <p14:sldId id="461"/>
            <p14:sldId id="454"/>
            <p14:sldId id="455"/>
            <p14:sldId id="456"/>
            <p14:sldId id="457"/>
            <p14:sldId id="458"/>
            <p14:sldId id="459"/>
            <p14:sldId id="4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5D5C5A"/>
    <a:srgbClr val="005D7D"/>
    <a:srgbClr val="A1CB05"/>
    <a:srgbClr val="BED12B"/>
    <a:srgbClr val="D8D8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26" autoAdjust="0"/>
    <p:restoredTop sz="94660"/>
  </p:normalViewPr>
  <p:slideViewPr>
    <p:cSldViewPr>
      <p:cViewPr varScale="1">
        <p:scale>
          <a:sx n="101" d="100"/>
          <a:sy n="101" d="100"/>
        </p:scale>
        <p:origin x="165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1470"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handoutMaster" Target="handoutMasters/handout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4027879" cy="351602"/>
          </a:xfrm>
          <a:prstGeom prst="rect">
            <a:avLst/>
          </a:prstGeom>
          <a:noFill/>
          <a:ln>
            <a:noFill/>
          </a:ln>
        </p:spPr>
        <p:txBody>
          <a:bodyPr vert="horz" wrap="square" lIns="93177" tIns="46588" rIns="93177" bIns="46588" numCol="1" anchor="t" anchorCtr="0" compatLnSpc="1">
            <a:prstTxWarp prst="textNoShape">
              <a:avLst/>
            </a:prstTxWarp>
          </a:bodyPr>
          <a:lstStyle>
            <a:lvl1pPr defTabSz="93077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bwMode="auto">
          <a:xfrm>
            <a:off x="5265715" y="0"/>
            <a:ext cx="4029283" cy="351602"/>
          </a:xfrm>
          <a:prstGeom prst="rect">
            <a:avLst/>
          </a:prstGeom>
          <a:noFill/>
          <a:ln>
            <a:noFill/>
          </a:ln>
        </p:spPr>
        <p:txBody>
          <a:bodyPr vert="horz" wrap="square" lIns="93177" tIns="46588" rIns="93177" bIns="46588" numCol="1" anchor="t" anchorCtr="0" compatLnSpc="1">
            <a:prstTxWarp prst="textNoShape">
              <a:avLst/>
            </a:prstTxWarp>
          </a:bodyPr>
          <a:lstStyle>
            <a:lvl1pPr algn="r" defTabSz="930771">
              <a:defRPr sz="1200">
                <a:latin typeface="Arial" pitchFamily="34" charset="0"/>
                <a:ea typeface="ＭＳ Ｐゴシック" pitchFamily="34" charset="-128"/>
              </a:defRPr>
            </a:lvl1pPr>
          </a:lstStyle>
          <a:p>
            <a:pPr>
              <a:defRPr/>
            </a:pPr>
            <a:fld id="{4229C5D7-D02A-4879-91C4-8718F758F64F}" type="datetime1">
              <a:rPr lang="en-US"/>
              <a:pPr>
                <a:defRPr/>
              </a:pPr>
              <a:t>4/25/2023</a:t>
            </a:fld>
            <a:endParaRPr lang="en-US"/>
          </a:p>
        </p:txBody>
      </p:sp>
      <p:sp>
        <p:nvSpPr>
          <p:cNvPr id="4" name="Footer Placeholder 3"/>
          <p:cNvSpPr>
            <a:spLocks noGrp="1"/>
          </p:cNvSpPr>
          <p:nvPr>
            <p:ph type="ftr" sz="quarter" idx="2"/>
          </p:nvPr>
        </p:nvSpPr>
        <p:spPr bwMode="auto">
          <a:xfrm>
            <a:off x="0" y="6658799"/>
            <a:ext cx="4027879" cy="350250"/>
          </a:xfrm>
          <a:prstGeom prst="rect">
            <a:avLst/>
          </a:prstGeom>
          <a:noFill/>
          <a:ln>
            <a:noFill/>
          </a:ln>
        </p:spPr>
        <p:txBody>
          <a:bodyPr vert="horz" wrap="square" lIns="93177" tIns="46588" rIns="93177" bIns="46588" numCol="1" anchor="b" anchorCtr="0" compatLnSpc="1">
            <a:prstTxWarp prst="textNoShape">
              <a:avLst/>
            </a:prstTxWarp>
          </a:bodyPr>
          <a:lstStyle>
            <a:lvl1pPr defTabSz="93077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bwMode="auto">
          <a:xfrm>
            <a:off x="5265715" y="6658799"/>
            <a:ext cx="4029283" cy="350250"/>
          </a:xfrm>
          <a:prstGeom prst="rect">
            <a:avLst/>
          </a:prstGeom>
          <a:noFill/>
          <a:ln>
            <a:noFill/>
          </a:ln>
        </p:spPr>
        <p:txBody>
          <a:bodyPr vert="horz" wrap="square" lIns="93177" tIns="46588" rIns="93177" bIns="46588" numCol="1" anchor="b" anchorCtr="0" compatLnSpc="1">
            <a:prstTxWarp prst="textNoShape">
              <a:avLst/>
            </a:prstTxWarp>
          </a:bodyPr>
          <a:lstStyle>
            <a:lvl1pPr algn="r" defTabSz="930771">
              <a:defRPr sz="1200">
                <a:latin typeface="Arial" pitchFamily="34" charset="0"/>
                <a:ea typeface="ＭＳ Ｐゴシック" pitchFamily="34" charset="-128"/>
              </a:defRPr>
            </a:lvl1pPr>
          </a:lstStyle>
          <a:p>
            <a:pPr>
              <a:defRPr/>
            </a:pPr>
            <a:fld id="{9D6126A4-51FE-48F9-906A-99842DE2925E}" type="slidenum">
              <a:rPr lang="en-US"/>
              <a:pPr>
                <a:defRPr/>
              </a:pPr>
              <a:t>‹#›</a:t>
            </a:fld>
            <a:endParaRPr lang="en-US"/>
          </a:p>
        </p:txBody>
      </p:sp>
    </p:spTree>
    <p:extLst>
      <p:ext uri="{BB962C8B-B14F-4D97-AF65-F5344CB8AC3E}">
        <p14:creationId xmlns:p14="http://schemas.microsoft.com/office/powerpoint/2010/main" val="708457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4027879" cy="351602"/>
          </a:xfrm>
          <a:prstGeom prst="rect">
            <a:avLst/>
          </a:prstGeom>
          <a:noFill/>
          <a:ln>
            <a:noFill/>
          </a:ln>
        </p:spPr>
        <p:txBody>
          <a:bodyPr vert="horz" wrap="square" lIns="93177" tIns="46588" rIns="93177" bIns="46588" numCol="1" anchor="t" anchorCtr="0" compatLnSpc="1">
            <a:prstTxWarp prst="textNoShape">
              <a:avLst/>
            </a:prstTxWarp>
          </a:bodyPr>
          <a:lstStyle>
            <a:lvl1pPr defTabSz="930771">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bwMode="auto">
          <a:xfrm>
            <a:off x="5265715" y="0"/>
            <a:ext cx="4029283" cy="351602"/>
          </a:xfrm>
          <a:prstGeom prst="rect">
            <a:avLst/>
          </a:prstGeom>
          <a:noFill/>
          <a:ln>
            <a:noFill/>
          </a:ln>
        </p:spPr>
        <p:txBody>
          <a:bodyPr vert="horz" wrap="square" lIns="93177" tIns="46588" rIns="93177" bIns="46588" numCol="1" anchor="t" anchorCtr="0" compatLnSpc="1">
            <a:prstTxWarp prst="textNoShape">
              <a:avLst/>
            </a:prstTxWarp>
          </a:bodyPr>
          <a:lstStyle>
            <a:lvl1pPr algn="r" defTabSz="930771">
              <a:defRPr sz="1200">
                <a:latin typeface="Calibri" pitchFamily="34" charset="0"/>
                <a:ea typeface="ＭＳ Ｐゴシック" pitchFamily="34" charset="-128"/>
              </a:defRPr>
            </a:lvl1pPr>
          </a:lstStyle>
          <a:p>
            <a:pPr>
              <a:defRPr/>
            </a:pPr>
            <a:fld id="{77EED891-DC17-4A36-A3F0-B441AEDC0E27}" type="datetime1">
              <a:rPr lang="en-US"/>
              <a:pPr>
                <a:defRPr/>
              </a:pPr>
              <a:t>4/25/2023</a:t>
            </a:fld>
            <a:endParaRPr lang="en-US"/>
          </a:p>
        </p:txBody>
      </p:sp>
      <p:sp>
        <p:nvSpPr>
          <p:cNvPr id="4" name="Slide Image Placeholder 3"/>
          <p:cNvSpPr>
            <a:spLocks noGrp="1" noRot="1" noChangeAspect="1"/>
          </p:cNvSpPr>
          <p:nvPr>
            <p:ph type="sldImg" idx="2"/>
          </p:nvPr>
        </p:nvSpPr>
        <p:spPr bwMode="auto">
          <a:xfrm>
            <a:off x="2895600" y="525463"/>
            <a:ext cx="3505200" cy="2628900"/>
          </a:xfrm>
          <a:prstGeom prst="rect">
            <a:avLst/>
          </a:prstGeom>
          <a:noFill/>
          <a:ln w="12700">
            <a:solidFill>
              <a:srgbClr val="000000"/>
            </a:solidFill>
            <a:miter lim="800000"/>
            <a:headEnd/>
            <a:tailEnd/>
          </a:ln>
        </p:spPr>
        <p:txBody>
          <a:bodyPr vert="horz" wrap="square" lIns="93177" tIns="46588" rIns="93177" bIns="46588"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bwMode="auto">
          <a:xfrm>
            <a:off x="929079" y="3329399"/>
            <a:ext cx="7438243" cy="3156303"/>
          </a:xfrm>
          <a:prstGeom prst="rect">
            <a:avLst/>
          </a:prstGeom>
          <a:noFill/>
          <a:ln>
            <a:noFill/>
          </a:ln>
        </p:spPr>
        <p:txBody>
          <a:bodyPr vert="horz" wrap="square" lIns="93177" tIns="46588" rIns="93177" bIns="4658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6658799"/>
            <a:ext cx="4027879" cy="350250"/>
          </a:xfrm>
          <a:prstGeom prst="rect">
            <a:avLst/>
          </a:prstGeom>
          <a:noFill/>
          <a:ln>
            <a:noFill/>
          </a:ln>
        </p:spPr>
        <p:txBody>
          <a:bodyPr vert="horz" wrap="square" lIns="93177" tIns="46588" rIns="93177" bIns="46588" numCol="1" anchor="b" anchorCtr="0" compatLnSpc="1">
            <a:prstTxWarp prst="textNoShape">
              <a:avLst/>
            </a:prstTxWarp>
          </a:bodyPr>
          <a:lstStyle>
            <a:lvl1pPr defTabSz="930771">
              <a:defRPr sz="1200">
                <a:latin typeface="Calibri"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bwMode="auto">
          <a:xfrm>
            <a:off x="5265715" y="6658799"/>
            <a:ext cx="4029283" cy="350250"/>
          </a:xfrm>
          <a:prstGeom prst="rect">
            <a:avLst/>
          </a:prstGeom>
          <a:noFill/>
          <a:ln>
            <a:noFill/>
          </a:ln>
        </p:spPr>
        <p:txBody>
          <a:bodyPr vert="horz" wrap="square" lIns="93177" tIns="46588" rIns="93177" bIns="46588" numCol="1" anchor="b" anchorCtr="0" compatLnSpc="1">
            <a:prstTxWarp prst="textNoShape">
              <a:avLst/>
            </a:prstTxWarp>
          </a:bodyPr>
          <a:lstStyle>
            <a:lvl1pPr algn="r" defTabSz="930771">
              <a:defRPr sz="1200">
                <a:latin typeface="Calibri" pitchFamily="34" charset="0"/>
                <a:ea typeface="ＭＳ Ｐゴシック" pitchFamily="34" charset="-128"/>
              </a:defRPr>
            </a:lvl1pPr>
          </a:lstStyle>
          <a:p>
            <a:pPr>
              <a:defRPr/>
            </a:pPr>
            <a:fld id="{5EF9300F-2256-4A5B-B534-222A831C2168}" type="slidenum">
              <a:rPr lang="en-US"/>
              <a:pPr>
                <a:defRPr/>
              </a:pPr>
              <a:t>‹#›</a:t>
            </a:fld>
            <a:endParaRPr lang="en-US"/>
          </a:p>
        </p:txBody>
      </p:sp>
    </p:spTree>
    <p:extLst>
      <p:ext uri="{BB962C8B-B14F-4D97-AF65-F5344CB8AC3E}">
        <p14:creationId xmlns:p14="http://schemas.microsoft.com/office/powerpoint/2010/main" val="4072803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 charset="-128"/>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1"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403600" y="323850"/>
            <a:ext cx="1895475" cy="1422400"/>
          </a:xfrm>
          <a:noFill/>
          <a:extLst>
            <a:ext uri="{909E8E84-426E-40DD-AFC4-6F175D3DCCD1}">
              <a14:hiddenFill xmlns:a14="http://schemas.microsoft.com/office/drawing/2010/main">
                <a:solidFill>
                  <a:srgbClr val="FFFFFF"/>
                </a:solidFill>
              </a14:hiddenFill>
            </a:ext>
          </a:extLst>
        </p:spPr>
      </p:sp>
      <p:sp>
        <p:nvSpPr>
          <p:cNvPr id="522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1E050FC-3401-46E4-8A9B-14C2B083BD6C}" type="slidenum">
              <a:rPr lang="en-US" altLang="en-US" sz="1200"/>
              <a:pPr eaLnBrk="1" hangingPunct="1">
                <a:spcBef>
                  <a:spcPct val="0"/>
                </a:spcBef>
              </a:pPr>
              <a:t>1</a:t>
            </a:fld>
            <a:endParaRPr lang="en-US" altLang="en-US" sz="1200"/>
          </a:p>
        </p:txBody>
      </p:sp>
      <p:sp>
        <p:nvSpPr>
          <p:cNvPr id="52228" name="Notes Placeholder 2"/>
          <p:cNvSpPr>
            <a:spLocks noGrp="1"/>
          </p:cNvSpPr>
          <p:nvPr/>
        </p:nvSpPr>
        <p:spPr bwMode="auto">
          <a:xfrm>
            <a:off x="606287" y="1947333"/>
            <a:ext cx="8420652" cy="4543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defRPr sz="1200">
                <a:solidFill>
                  <a:schemeClr val="tx1"/>
                </a:solidFill>
                <a:latin typeface="Calibri" pitchFamily="34" charset="0"/>
                <a:ea typeface="MS PGothic" pitchFamily="34" charset="-128"/>
              </a:defRPr>
            </a:lvl1pPr>
            <a:lvl2pPr marL="534988" defTabSz="1069975" eaLnBrk="0" hangingPunct="0">
              <a:spcBef>
                <a:spcPct val="30000"/>
              </a:spcBef>
              <a:defRPr sz="1200">
                <a:solidFill>
                  <a:schemeClr val="tx1"/>
                </a:solidFill>
                <a:latin typeface="Calibri" pitchFamily="34" charset="0"/>
                <a:ea typeface="MS PGothic" pitchFamily="34" charset="-128"/>
              </a:defRPr>
            </a:lvl2pPr>
            <a:lvl3pPr marL="1143000" indent="-228600" defTabSz="1069975" eaLnBrk="0" hangingPunct="0">
              <a:spcBef>
                <a:spcPct val="30000"/>
              </a:spcBef>
              <a:defRPr sz="1200">
                <a:solidFill>
                  <a:schemeClr val="tx1"/>
                </a:solidFill>
                <a:latin typeface="Calibri" pitchFamily="34" charset="0"/>
                <a:ea typeface="MS PGothic" pitchFamily="34" charset="-128"/>
              </a:defRPr>
            </a:lvl3pPr>
            <a:lvl4pPr marL="1600200" indent="-228600" defTabSz="1069975" eaLnBrk="0" hangingPunct="0">
              <a:spcBef>
                <a:spcPct val="30000"/>
              </a:spcBef>
              <a:defRPr sz="1200">
                <a:solidFill>
                  <a:schemeClr val="tx1"/>
                </a:solidFill>
                <a:latin typeface="Calibri" pitchFamily="34" charset="0"/>
                <a:ea typeface="MS PGothic" pitchFamily="34" charset="-128"/>
              </a:defRPr>
            </a:lvl4pPr>
            <a:lvl5pPr marL="2057400" indent="-228600" defTabSz="1069975" eaLnBrk="0" hangingPunct="0">
              <a:spcBef>
                <a:spcPct val="30000"/>
              </a:spcBef>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sz="1500"/>
              <a:t>Introduction:</a:t>
            </a:r>
          </a:p>
          <a:p>
            <a:pPr eaLnBrk="1" hangingPunct="1">
              <a:spcBef>
                <a:spcPct val="0"/>
              </a:spcBef>
              <a:buFontTx/>
              <a:buChar char="•"/>
            </a:pPr>
            <a:r>
              <a:rPr lang="en-US" altLang="en-US" sz="1500"/>
              <a:t>When I was appointed Director the Communications Department, I understood that part of my job responsibility was to address some tough questions.</a:t>
            </a:r>
          </a:p>
          <a:p>
            <a:pPr eaLnBrk="1" hangingPunct="1">
              <a:spcBef>
                <a:spcPct val="0"/>
              </a:spcBef>
            </a:pPr>
            <a:endParaRPr lang="en-US" altLang="en-US" sz="1500"/>
          </a:p>
          <a:p>
            <a:pPr eaLnBrk="1" hangingPunct="1">
              <a:spcBef>
                <a:spcPct val="0"/>
              </a:spcBef>
              <a:buFontTx/>
              <a:buChar char="•"/>
            </a:pPr>
            <a:r>
              <a:rPr lang="en-US" altLang="en-US" sz="1500"/>
              <a:t> We</a:t>
            </a:r>
            <a:r>
              <a:rPr lang="ja-JP" altLang="en-US" sz="1500"/>
              <a:t>’</a:t>
            </a:r>
            <a:r>
              <a:rPr lang="en-US" altLang="ja-JP" sz="1500"/>
              <a:t>ve had many successful campaigns and outreach, but a couple of years ago we saw the writing on the wall and understood that as an organization there was a critical need to evolve and grow in order to meet the challenges of the next century of service.</a:t>
            </a:r>
          </a:p>
          <a:p>
            <a:pPr eaLnBrk="1" hangingPunct="1">
              <a:spcBef>
                <a:spcPct val="0"/>
              </a:spcBef>
              <a:buFontTx/>
              <a:buChar char="•"/>
            </a:pPr>
            <a:r>
              <a:rPr lang="en-US" altLang="en-US" sz="1500"/>
              <a:t>It</a:t>
            </a:r>
            <a:r>
              <a:rPr lang="ja-JP" altLang="en-US" sz="1500"/>
              <a:t>’</a:t>
            </a:r>
            <a:r>
              <a:rPr lang="en-US" altLang="ja-JP" sz="1500"/>
              <a:t>s not easy to ask:</a:t>
            </a:r>
          </a:p>
          <a:p>
            <a:pPr eaLnBrk="1" hangingPunct="1">
              <a:spcBef>
                <a:spcPct val="0"/>
              </a:spcBef>
              <a:buFontTx/>
              <a:buChar char="•"/>
            </a:pPr>
            <a:endParaRPr lang="en-US" altLang="en-US" sz="1500"/>
          </a:p>
          <a:p>
            <a:pPr lvl="1" eaLnBrk="1" hangingPunct="1">
              <a:spcBef>
                <a:spcPct val="0"/>
              </a:spcBef>
              <a:buFontTx/>
              <a:buChar char="•"/>
            </a:pPr>
            <a:r>
              <a:rPr lang="en-US" altLang="en-US" sz="1500"/>
              <a:t>Why isn’</a:t>
            </a:r>
            <a:r>
              <a:rPr lang="en-US" altLang="ja-JP" sz="1500"/>
              <a:t>t there more awareness about DAV among the voter population?</a:t>
            </a:r>
          </a:p>
          <a:p>
            <a:pPr lvl="1" eaLnBrk="1" hangingPunct="1">
              <a:spcBef>
                <a:spcPct val="0"/>
              </a:spcBef>
              <a:buFontTx/>
              <a:buChar char="•"/>
            </a:pPr>
            <a:endParaRPr lang="en-US" altLang="en-US" sz="1500"/>
          </a:p>
          <a:p>
            <a:pPr lvl="1" eaLnBrk="1" hangingPunct="1">
              <a:spcBef>
                <a:spcPct val="0"/>
              </a:spcBef>
              <a:buFontTx/>
              <a:buChar char="•"/>
            </a:pPr>
            <a:r>
              <a:rPr lang="en-US" altLang="en-US" sz="1500"/>
              <a:t>How can DAV become more relevant to the young generation of vets and their families? </a:t>
            </a:r>
          </a:p>
          <a:p>
            <a:pPr lvl="1" eaLnBrk="1" hangingPunct="1">
              <a:spcBef>
                <a:spcPct val="0"/>
              </a:spcBef>
              <a:buFontTx/>
              <a:buChar char="•"/>
            </a:pPr>
            <a:endParaRPr lang="en-US" altLang="en-US" sz="1500"/>
          </a:p>
          <a:p>
            <a:pPr lvl="1" eaLnBrk="1" hangingPunct="1">
              <a:spcBef>
                <a:spcPct val="0"/>
              </a:spcBef>
              <a:buFontTx/>
              <a:buChar char="•"/>
            </a:pPr>
            <a:r>
              <a:rPr lang="en-US" altLang="en-US" sz="1500"/>
              <a:t>How can we grow our membership while we continue to serve our existing members well?</a:t>
            </a:r>
          </a:p>
          <a:p>
            <a:pPr eaLnBrk="1" hangingPunct="1">
              <a:spcBef>
                <a:spcPct val="0"/>
              </a:spcBef>
            </a:pPr>
            <a:endParaRPr lang="en-US" altLang="en-US" sz="1500"/>
          </a:p>
          <a:p>
            <a:pPr eaLnBrk="1" hangingPunct="1">
              <a:spcBef>
                <a:spcPct val="0"/>
              </a:spcBef>
              <a:buFontTx/>
              <a:buChar char="•"/>
            </a:pPr>
            <a:r>
              <a:rPr lang="en-US" altLang="en-US" sz="1500"/>
              <a:t>This brand revitalization is a direct result of our understanding that DAV must continue to be the premier VSO in the country.</a:t>
            </a:r>
          </a:p>
          <a:p>
            <a:pPr eaLnBrk="1" hangingPunct="1">
              <a:spcBef>
                <a:spcPct val="0"/>
              </a:spcBef>
              <a:buFontTx/>
              <a:buChar char="•"/>
            </a:pPr>
            <a:endParaRPr lang="en-US" altLang="en-US" sz="1500"/>
          </a:p>
          <a:p>
            <a:pPr eaLnBrk="1" hangingPunct="1">
              <a:spcBef>
                <a:spcPct val="0"/>
              </a:spcBef>
              <a:buFontTx/>
              <a:buChar char="•"/>
            </a:pPr>
            <a:r>
              <a:rPr lang="en-US" altLang="en-US" sz="1500"/>
              <a:t>I</a:t>
            </a:r>
            <a:r>
              <a:rPr lang="ja-JP" altLang="en-US" sz="1500"/>
              <a:t>’</a:t>
            </a:r>
            <a:r>
              <a:rPr lang="en-US" altLang="ja-JP" sz="1500"/>
              <a:t>d like to walk you through our branding process, answer your questions and share with you the path forward.</a:t>
            </a:r>
          </a:p>
          <a:p>
            <a:pPr eaLnBrk="1" hangingPunct="1">
              <a:spcBef>
                <a:spcPct val="0"/>
              </a:spcBef>
              <a:buFontTx/>
              <a:buChar char="•"/>
            </a:pPr>
            <a:endParaRPr lang="en-US" altLang="en-US" sz="1300"/>
          </a:p>
          <a:p>
            <a:pPr eaLnBrk="1" hangingPunct="1">
              <a:spcBef>
                <a:spcPct val="0"/>
              </a:spcBef>
              <a:buFontTx/>
              <a:buChar char="•"/>
            </a:pPr>
            <a:endParaRPr lang="en-US" altLang="en-US"/>
          </a:p>
          <a:p>
            <a:pPr eaLnBrk="1" hangingPunct="1">
              <a:spcBef>
                <a:spcPct val="0"/>
              </a:spcBef>
              <a:buFontTx/>
              <a:buChar char="•"/>
            </a:pPr>
            <a:endParaRPr lang="en-US" altLang="en-US"/>
          </a:p>
          <a:p>
            <a:pPr eaLnBrk="1" hangingPunct="1">
              <a:spcBef>
                <a:spcPct val="0"/>
              </a:spcBef>
            </a:pPr>
            <a:endParaRPr lang="en-US" altLang="en-US"/>
          </a:p>
        </p:txBody>
      </p:sp>
    </p:spTree>
    <p:extLst>
      <p:ext uri="{BB962C8B-B14F-4D97-AF65-F5344CB8AC3E}">
        <p14:creationId xmlns:p14="http://schemas.microsoft.com/office/powerpoint/2010/main" val="1379725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10</a:t>
            </a:fld>
            <a:endParaRPr lang="en-US"/>
          </a:p>
        </p:txBody>
      </p:sp>
    </p:spTree>
    <p:extLst>
      <p:ext uri="{BB962C8B-B14F-4D97-AF65-F5344CB8AC3E}">
        <p14:creationId xmlns:p14="http://schemas.microsoft.com/office/powerpoint/2010/main" val="38654869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104</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561703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105</a:t>
            </a:fld>
            <a:endParaRPr lang="en-US"/>
          </a:p>
        </p:txBody>
      </p:sp>
    </p:spTree>
    <p:extLst>
      <p:ext uri="{BB962C8B-B14F-4D97-AF65-F5344CB8AC3E}">
        <p14:creationId xmlns:p14="http://schemas.microsoft.com/office/powerpoint/2010/main" val="27269448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106</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8053731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F9300F-2256-4A5B-B534-222A831C2168}" type="slidenum">
              <a:rPr lang="en-US">
                <a:solidFill>
                  <a:prstClr val="black"/>
                </a:solidFill>
              </a:rPr>
              <a:pPr>
                <a:defRPr/>
              </a:pPr>
              <a:t>109</a:t>
            </a:fld>
            <a:endParaRPr lang="en-US" dirty="0">
              <a:solidFill>
                <a:prstClr val="black"/>
              </a:solidFill>
            </a:endParaRPr>
          </a:p>
        </p:txBody>
      </p:sp>
    </p:spTree>
    <p:extLst>
      <p:ext uri="{BB962C8B-B14F-4D97-AF65-F5344CB8AC3E}">
        <p14:creationId xmlns:p14="http://schemas.microsoft.com/office/powerpoint/2010/main" val="10975254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spcBef>
                <a:spcPct val="30000"/>
              </a:spcBef>
              <a:defRPr sz="1000">
                <a:solidFill>
                  <a:schemeClr val="tx1"/>
                </a:solidFill>
                <a:latin typeface="Calibri" panose="020F0502020204030204" pitchFamily="34" charset="0"/>
                <a:ea typeface="MS PGothic" panose="020B0600070205080204" pitchFamily="34" charset="-128"/>
              </a:defRPr>
            </a:lvl1pPr>
            <a:lvl2pPr marL="646292" indent="-248574" defTabSz="930771">
              <a:spcBef>
                <a:spcPct val="30000"/>
              </a:spcBef>
              <a:defRPr sz="1000">
                <a:solidFill>
                  <a:schemeClr val="tx1"/>
                </a:solidFill>
                <a:latin typeface="Calibri" panose="020F0502020204030204" pitchFamily="34" charset="0"/>
                <a:ea typeface="MS PGothic" panose="020B0600070205080204" pitchFamily="34" charset="-128"/>
              </a:defRPr>
            </a:lvl2pPr>
            <a:lvl3pPr marL="994296" indent="-198859" defTabSz="930771">
              <a:spcBef>
                <a:spcPct val="30000"/>
              </a:spcBef>
              <a:defRPr sz="1000">
                <a:solidFill>
                  <a:schemeClr val="tx1"/>
                </a:solidFill>
                <a:latin typeface="Calibri" panose="020F0502020204030204" pitchFamily="34" charset="0"/>
                <a:ea typeface="MS PGothic" panose="020B0600070205080204" pitchFamily="34" charset="-128"/>
              </a:defRPr>
            </a:lvl3pPr>
            <a:lvl4pPr marL="1392014" indent="-198859" defTabSz="930771">
              <a:spcBef>
                <a:spcPct val="30000"/>
              </a:spcBef>
              <a:defRPr sz="1000">
                <a:solidFill>
                  <a:schemeClr val="tx1"/>
                </a:solidFill>
                <a:latin typeface="Calibri" panose="020F0502020204030204" pitchFamily="34" charset="0"/>
                <a:ea typeface="MS PGothic" panose="020B0600070205080204" pitchFamily="34" charset="-128"/>
              </a:defRPr>
            </a:lvl4pPr>
            <a:lvl5pPr marL="1789732" indent="-198859" defTabSz="930771">
              <a:spcBef>
                <a:spcPct val="30000"/>
              </a:spcBef>
              <a:defRPr sz="1000">
                <a:solidFill>
                  <a:schemeClr val="tx1"/>
                </a:solidFill>
                <a:latin typeface="Calibri" panose="020F0502020204030204" pitchFamily="34" charset="0"/>
                <a:ea typeface="MS PGothic" panose="020B0600070205080204" pitchFamily="34" charset="-128"/>
              </a:defRPr>
            </a:lvl5pPr>
            <a:lvl6pPr marL="2187451" indent="-198859" defTabSz="930771"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6pPr>
            <a:lvl7pPr marL="2585169" indent="-198859" defTabSz="930771"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7pPr>
            <a:lvl8pPr marL="2982887" indent="-198859" defTabSz="930771"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8pPr>
            <a:lvl9pPr marL="3380605" indent="-198859" defTabSz="930771" eaLnBrk="0" fontAlgn="base" hangingPunct="0">
              <a:spcBef>
                <a:spcPct val="30000"/>
              </a:spcBef>
              <a:spcAft>
                <a:spcPct val="0"/>
              </a:spcAft>
              <a:defRPr sz="1000">
                <a:solidFill>
                  <a:schemeClr val="tx1"/>
                </a:solidFill>
                <a:latin typeface="Calibri" panose="020F0502020204030204" pitchFamily="34" charset="0"/>
                <a:ea typeface="MS PGothic" panose="020B0600070205080204" pitchFamily="34" charset="-128"/>
              </a:defRPr>
            </a:lvl9pPr>
          </a:lstStyle>
          <a:p>
            <a:pPr>
              <a:spcBef>
                <a:spcPct val="0"/>
              </a:spcBef>
              <a:defRPr/>
            </a:pPr>
            <a:fld id="{CF850C61-400E-4DE1-9BF7-D717734412DA}" type="slidenum">
              <a:rPr lang="en-US" altLang="en-US" sz="1200">
                <a:solidFill>
                  <a:prstClr val="black"/>
                </a:solidFill>
              </a:rPr>
              <a:pPr>
                <a:spcBef>
                  <a:spcPct val="0"/>
                </a:spcBef>
                <a:defRPr/>
              </a:pPr>
              <a:t>110</a:t>
            </a:fld>
            <a:endParaRPr lang="en-US" altLang="en-US" sz="1200" dirty="0">
              <a:solidFill>
                <a:prstClr val="black"/>
              </a:solidFill>
            </a:endParaRPr>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a:spcBef>
                <a:spcPct val="30000"/>
              </a:spcBef>
              <a:tabLst>
                <a:tab pos="401638" algn="l"/>
              </a:tabLst>
              <a:defRPr sz="1200">
                <a:solidFill>
                  <a:schemeClr val="tx1"/>
                </a:solidFill>
                <a:latin typeface="Calibri" panose="020F0502020204030204" pitchFamily="34" charset="0"/>
                <a:ea typeface="MS PGothic" panose="020B0600070205080204" pitchFamily="34" charset="-128"/>
              </a:defRPr>
            </a:lvl1pPr>
            <a:lvl2pPr marL="742950" indent="-285750" defTabSz="1069975">
              <a:spcBef>
                <a:spcPct val="30000"/>
              </a:spcBef>
              <a:tabLst>
                <a:tab pos="401638" algn="l"/>
              </a:tabLst>
              <a:defRPr sz="1200">
                <a:solidFill>
                  <a:schemeClr val="tx1"/>
                </a:solidFill>
                <a:latin typeface="Calibri" panose="020F0502020204030204" pitchFamily="34" charset="0"/>
                <a:ea typeface="MS PGothic" panose="020B0600070205080204" pitchFamily="34" charset="-128"/>
              </a:defRPr>
            </a:lvl2pPr>
            <a:lvl3pPr marL="1143000" indent="-228600" defTabSz="1069975">
              <a:spcBef>
                <a:spcPct val="30000"/>
              </a:spcBef>
              <a:tabLst>
                <a:tab pos="401638" algn="l"/>
              </a:tabLst>
              <a:defRPr sz="1200">
                <a:solidFill>
                  <a:schemeClr val="tx1"/>
                </a:solidFill>
                <a:latin typeface="Calibri" panose="020F0502020204030204" pitchFamily="34" charset="0"/>
                <a:ea typeface="MS PGothic" panose="020B0600070205080204" pitchFamily="34" charset="-128"/>
              </a:defRPr>
            </a:lvl3pPr>
            <a:lvl4pPr marL="1600200" indent="-228600" defTabSz="1069975">
              <a:spcBef>
                <a:spcPct val="30000"/>
              </a:spcBef>
              <a:tabLst>
                <a:tab pos="401638" algn="l"/>
              </a:tabLst>
              <a:defRPr sz="1200">
                <a:solidFill>
                  <a:schemeClr val="tx1"/>
                </a:solidFill>
                <a:latin typeface="Calibri" panose="020F0502020204030204" pitchFamily="34" charset="0"/>
                <a:ea typeface="MS PGothic" panose="020B0600070205080204" pitchFamily="34" charset="-128"/>
              </a:defRPr>
            </a:lvl4pPr>
            <a:lvl5pPr marL="2057400" indent="-228600" defTabSz="1069975">
              <a:spcBef>
                <a:spcPct val="30000"/>
              </a:spcBef>
              <a:tabLst>
                <a:tab pos="401638" algn="l"/>
              </a:tabLst>
              <a:defRPr sz="1200">
                <a:solidFill>
                  <a:schemeClr val="tx1"/>
                </a:solidFill>
                <a:latin typeface="Calibri" panose="020F0502020204030204" pitchFamily="34" charset="0"/>
                <a:ea typeface="MS PGothic" panose="020B0600070205080204"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anose="020F0502020204030204" pitchFamily="34" charset="0"/>
                <a:ea typeface="MS PGothic" panose="020B0600070205080204"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anose="020F0502020204030204" pitchFamily="34" charset="0"/>
                <a:ea typeface="MS PGothic" panose="020B0600070205080204"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anose="020F0502020204030204" pitchFamily="34" charset="0"/>
                <a:ea typeface="MS PGothic" panose="020B0600070205080204"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anose="020F0502020204030204" pitchFamily="34" charset="0"/>
                <a:ea typeface="MS PGothic" panose="020B0600070205080204" pitchFamily="34" charset="-128"/>
              </a:defRPr>
            </a:lvl9pPr>
          </a:lstStyle>
          <a:p>
            <a:pPr defTabSz="930771">
              <a:spcBef>
                <a:spcPct val="0"/>
              </a:spcBef>
              <a:buFontTx/>
              <a:buChar char="•"/>
              <a:tabLst>
                <a:tab pos="349385" algn="l"/>
              </a:tabLst>
              <a:defRPr/>
            </a:pPr>
            <a:r>
              <a:rPr lang="en-US" altLang="en-US" sz="1700" dirty="0">
                <a:solidFill>
                  <a:prstClr val="black"/>
                </a:solidFill>
              </a:rPr>
              <a:t> 	We must continue to serve the men and women who know DAV,  our members and the veterans we serve.</a:t>
            </a:r>
          </a:p>
          <a:p>
            <a:pPr defTabSz="930771">
              <a:spcBef>
                <a:spcPct val="0"/>
              </a:spcBef>
              <a:buFontTx/>
              <a:buChar char="•"/>
              <a:tabLst>
                <a:tab pos="349385" algn="l"/>
              </a:tabLst>
              <a:defRPr/>
            </a:pPr>
            <a:r>
              <a:rPr lang="en-US" altLang="en-US" sz="1700" b="1" dirty="0">
                <a:solidFill>
                  <a:prstClr val="black"/>
                </a:solidFill>
              </a:rPr>
              <a:t> 	And,</a:t>
            </a:r>
            <a:r>
              <a:rPr lang="en-US" altLang="en-US" sz="1700" dirty="0">
                <a:solidFill>
                  <a:prstClr val="black"/>
                </a:solidFill>
              </a:rPr>
              <a:t> it</a:t>
            </a:r>
            <a:r>
              <a:rPr lang="ja-JP" altLang="en-US" sz="1700">
                <a:solidFill>
                  <a:prstClr val="black"/>
                </a:solidFill>
              </a:rPr>
              <a:t>’</a:t>
            </a:r>
            <a:r>
              <a:rPr lang="en-US" altLang="ja-JP" sz="1700" dirty="0">
                <a:solidFill>
                  <a:prstClr val="black"/>
                </a:solidFill>
              </a:rPr>
              <a:t>s also our responsibility to reach out and make ourselves known to the disabled American veterans who don</a:t>
            </a:r>
            <a:r>
              <a:rPr lang="ja-JP" altLang="en-US" sz="1700">
                <a:solidFill>
                  <a:prstClr val="black"/>
                </a:solidFill>
              </a:rPr>
              <a:t>’</a:t>
            </a:r>
            <a:r>
              <a:rPr lang="en-US" altLang="ja-JP" sz="1700" dirty="0">
                <a:solidFill>
                  <a:prstClr val="black"/>
                </a:solidFill>
              </a:rPr>
              <a:t>t know the breadth of DAV services  so </a:t>
            </a:r>
            <a:r>
              <a:rPr lang="en-US" altLang="ja-JP" sz="1700" u="sng" dirty="0">
                <a:solidFill>
                  <a:prstClr val="black"/>
                </a:solidFill>
              </a:rPr>
              <a:t>they</a:t>
            </a:r>
            <a:r>
              <a:rPr lang="en-US" altLang="ja-JP" sz="1700" dirty="0">
                <a:solidFill>
                  <a:prstClr val="black"/>
                </a:solidFill>
              </a:rPr>
              <a:t> are in a better position to regain their sense of normalcy and live a life with dignity and respect.</a:t>
            </a:r>
          </a:p>
          <a:p>
            <a:pPr defTabSz="930771">
              <a:spcBef>
                <a:spcPct val="0"/>
              </a:spcBef>
              <a:buFontTx/>
              <a:buChar char="•"/>
              <a:tabLst>
                <a:tab pos="349385" algn="l"/>
              </a:tabLst>
              <a:defRPr/>
            </a:pPr>
            <a:r>
              <a:rPr lang="en-US" altLang="en-US" sz="1700" dirty="0">
                <a:solidFill>
                  <a:prstClr val="black"/>
                </a:solidFill>
              </a:rPr>
              <a:t> 	Ensuring the effectiveness of our outreach was a key  motivation for recent research.</a:t>
            </a:r>
          </a:p>
          <a:p>
            <a:pPr defTabSz="930771">
              <a:spcBef>
                <a:spcPct val="0"/>
              </a:spcBef>
              <a:buFontTx/>
              <a:buChar char="•"/>
              <a:tabLst>
                <a:tab pos="349385" algn="l"/>
              </a:tabLst>
              <a:defRPr/>
            </a:pPr>
            <a:r>
              <a:rPr lang="en-US" altLang="en-US" sz="1700" dirty="0">
                <a:solidFill>
                  <a:prstClr val="black"/>
                </a:solidFill>
              </a:rPr>
              <a:t> 	We all know the importance of remaining relevant and reaching out to the millions of veterans 	returning from Iraq &amp; Afghanistan and continue to stay </a:t>
            </a:r>
            <a:r>
              <a:rPr lang="ja-JP" altLang="en-US" sz="1700">
                <a:solidFill>
                  <a:prstClr val="black"/>
                </a:solidFill>
              </a:rPr>
              <a:t>“</a:t>
            </a:r>
            <a:r>
              <a:rPr lang="en-US" altLang="ja-JP" sz="1700" dirty="0">
                <a:solidFill>
                  <a:prstClr val="black"/>
                </a:solidFill>
              </a:rPr>
              <a:t>present</a:t>
            </a:r>
            <a:r>
              <a:rPr lang="ja-JP" altLang="en-US" sz="1700">
                <a:solidFill>
                  <a:prstClr val="black"/>
                </a:solidFill>
              </a:rPr>
              <a:t>”</a:t>
            </a:r>
            <a:r>
              <a:rPr lang="en-US" altLang="ja-JP" sz="1700" dirty="0">
                <a:solidFill>
                  <a:prstClr val="black"/>
                </a:solidFill>
              </a:rPr>
              <a:t> for the many thousands already 	here.</a:t>
            </a:r>
          </a:p>
          <a:p>
            <a:pPr defTabSz="930771">
              <a:spcBef>
                <a:spcPct val="0"/>
              </a:spcBef>
              <a:tabLst>
                <a:tab pos="349385" algn="l"/>
              </a:tabLst>
              <a:defRPr/>
            </a:pPr>
            <a:endParaRPr lang="en-US" altLang="en-US" sz="1700" dirty="0">
              <a:solidFill>
                <a:prstClr val="black"/>
              </a:solidFill>
            </a:endParaRPr>
          </a:p>
          <a:p>
            <a:pPr defTabSz="930771">
              <a:spcBef>
                <a:spcPct val="0"/>
              </a:spcBef>
              <a:tabLst>
                <a:tab pos="349385" algn="l"/>
              </a:tabLst>
              <a:defRPr/>
            </a:pPr>
            <a:r>
              <a:rPr lang="en-US" altLang="en-US" sz="1700" dirty="0">
                <a:solidFill>
                  <a:prstClr val="black"/>
                </a:solidFill>
              </a:rPr>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2003689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F9300F-2256-4A5B-B534-222A831C2168}" type="slidenum">
              <a:rPr lang="en-US">
                <a:solidFill>
                  <a:prstClr val="black"/>
                </a:solidFill>
              </a:rPr>
              <a:pPr>
                <a:defRPr/>
              </a:pPr>
              <a:t>111</a:t>
            </a:fld>
            <a:endParaRPr lang="en-US" dirty="0">
              <a:solidFill>
                <a:prstClr val="black"/>
              </a:solidFill>
            </a:endParaRPr>
          </a:p>
        </p:txBody>
      </p:sp>
    </p:spTree>
    <p:extLst>
      <p:ext uri="{BB962C8B-B14F-4D97-AF65-F5344CB8AC3E}">
        <p14:creationId xmlns:p14="http://schemas.microsoft.com/office/powerpoint/2010/main" val="22004218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EF9300F-2256-4A5B-B534-222A831C2168}" type="slidenum">
              <a:rPr lang="en-US">
                <a:solidFill>
                  <a:prstClr val="black"/>
                </a:solidFill>
              </a:rPr>
              <a:pPr>
                <a:defRPr/>
              </a:pPr>
              <a:t>112</a:t>
            </a:fld>
            <a:endParaRPr lang="en-US" dirty="0">
              <a:solidFill>
                <a:prstClr val="black"/>
              </a:solidFill>
            </a:endParaRPr>
          </a:p>
        </p:txBody>
      </p:sp>
    </p:spTree>
    <p:extLst>
      <p:ext uri="{BB962C8B-B14F-4D97-AF65-F5344CB8AC3E}">
        <p14:creationId xmlns:p14="http://schemas.microsoft.com/office/powerpoint/2010/main" val="24248389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113</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0915996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890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45600F4-B90A-4508-B813-66A898164298}" type="slidenum">
              <a:rPr lang="en-US" altLang="en-US" sz="1200"/>
              <a:pPr eaLnBrk="1" hangingPunct="1">
                <a:spcBef>
                  <a:spcPct val="0"/>
                </a:spcBef>
              </a:pPr>
              <a:t>114</a:t>
            </a:fld>
            <a:endParaRPr lang="en-US" altLang="en-US" sz="1200"/>
          </a:p>
        </p:txBody>
      </p:sp>
      <p:sp>
        <p:nvSpPr>
          <p:cNvPr id="8909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9187113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901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D01B474F-8314-4A00-852E-4781A816A130}" type="slidenum">
              <a:rPr lang="en-US" altLang="en-US" sz="1200"/>
              <a:pPr eaLnBrk="1" hangingPunct="1">
                <a:spcBef>
                  <a:spcPct val="0"/>
                </a:spcBef>
              </a:pPr>
              <a:t>115</a:t>
            </a:fld>
            <a:endParaRPr lang="en-US" altLang="en-US" sz="1200"/>
          </a:p>
        </p:txBody>
      </p:sp>
      <p:sp>
        <p:nvSpPr>
          <p:cNvPr id="901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03082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11</a:t>
            </a:fld>
            <a:endParaRPr lang="en-US"/>
          </a:p>
        </p:txBody>
      </p:sp>
    </p:spTree>
    <p:extLst>
      <p:ext uri="{BB962C8B-B14F-4D97-AF65-F5344CB8AC3E}">
        <p14:creationId xmlns:p14="http://schemas.microsoft.com/office/powerpoint/2010/main" val="8204998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911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EBD735D5-FB80-4135-B014-57550DDDC66B}" type="slidenum">
              <a:rPr lang="en-US" altLang="en-US" sz="1200"/>
              <a:pPr eaLnBrk="1" hangingPunct="1">
                <a:spcBef>
                  <a:spcPct val="0"/>
                </a:spcBef>
              </a:pPr>
              <a:t>116</a:t>
            </a:fld>
            <a:endParaRPr lang="en-US" altLang="en-US" sz="1200"/>
          </a:p>
        </p:txBody>
      </p:sp>
      <p:sp>
        <p:nvSpPr>
          <p:cNvPr id="91140"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1700898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117</a:t>
            </a:fld>
            <a:endParaRPr lang="en-US"/>
          </a:p>
        </p:txBody>
      </p:sp>
    </p:spTree>
    <p:extLst>
      <p:ext uri="{BB962C8B-B14F-4D97-AF65-F5344CB8AC3E}">
        <p14:creationId xmlns:p14="http://schemas.microsoft.com/office/powerpoint/2010/main" val="21323268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118</a:t>
            </a:fld>
            <a:endParaRPr lang="en-US"/>
          </a:p>
        </p:txBody>
      </p:sp>
    </p:spTree>
    <p:extLst>
      <p:ext uri="{BB962C8B-B14F-4D97-AF65-F5344CB8AC3E}">
        <p14:creationId xmlns:p14="http://schemas.microsoft.com/office/powerpoint/2010/main" val="35459932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9216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89913636-EC53-40A1-B306-1A0C62BB8E33}" type="slidenum">
              <a:rPr lang="en-US" altLang="en-US" sz="1200"/>
              <a:pPr eaLnBrk="1" hangingPunct="1">
                <a:spcBef>
                  <a:spcPct val="0"/>
                </a:spcBef>
              </a:pPr>
              <a:t>119</a:t>
            </a:fld>
            <a:endParaRPr lang="en-US" altLang="en-US" sz="1200"/>
          </a:p>
        </p:txBody>
      </p:sp>
      <p:sp>
        <p:nvSpPr>
          <p:cNvPr id="92164"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2746286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931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26BCB44C-9185-4660-AB55-E831F1CD9703}" type="slidenum">
              <a:rPr lang="en-US" altLang="en-US" sz="1200"/>
              <a:pPr eaLnBrk="1" hangingPunct="1">
                <a:spcBef>
                  <a:spcPct val="0"/>
                </a:spcBef>
              </a:pPr>
              <a:t>120</a:t>
            </a:fld>
            <a:endParaRPr lang="en-US" altLang="en-US" sz="1200"/>
          </a:p>
        </p:txBody>
      </p:sp>
      <p:sp>
        <p:nvSpPr>
          <p:cNvPr id="93188"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9075463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121</a:t>
            </a:fld>
            <a:endParaRPr lang="en-US"/>
          </a:p>
        </p:txBody>
      </p:sp>
    </p:spTree>
    <p:extLst>
      <p:ext uri="{BB962C8B-B14F-4D97-AF65-F5344CB8AC3E}">
        <p14:creationId xmlns:p14="http://schemas.microsoft.com/office/powerpoint/2010/main" val="13250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12</a:t>
            </a:fld>
            <a:endParaRPr lang="en-US"/>
          </a:p>
        </p:txBody>
      </p:sp>
    </p:spTree>
    <p:extLst>
      <p:ext uri="{BB962C8B-B14F-4D97-AF65-F5344CB8AC3E}">
        <p14:creationId xmlns:p14="http://schemas.microsoft.com/office/powerpoint/2010/main" val="381439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13</a:t>
            </a:fld>
            <a:endParaRPr lang="en-US"/>
          </a:p>
        </p:txBody>
      </p:sp>
    </p:spTree>
    <p:extLst>
      <p:ext uri="{BB962C8B-B14F-4D97-AF65-F5344CB8AC3E}">
        <p14:creationId xmlns:p14="http://schemas.microsoft.com/office/powerpoint/2010/main" val="294404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14</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69540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15</a:t>
            </a:fld>
            <a:endParaRPr lang="en-US"/>
          </a:p>
        </p:txBody>
      </p:sp>
    </p:spTree>
    <p:extLst>
      <p:ext uri="{BB962C8B-B14F-4D97-AF65-F5344CB8AC3E}">
        <p14:creationId xmlns:p14="http://schemas.microsoft.com/office/powerpoint/2010/main" val="2611224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16</a:t>
            </a:fld>
            <a:endParaRPr lang="en-US"/>
          </a:p>
        </p:txBody>
      </p:sp>
    </p:spTree>
    <p:extLst>
      <p:ext uri="{BB962C8B-B14F-4D97-AF65-F5344CB8AC3E}">
        <p14:creationId xmlns:p14="http://schemas.microsoft.com/office/powerpoint/2010/main" val="713358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17</a:t>
            </a:fld>
            <a:endParaRPr lang="en-US"/>
          </a:p>
        </p:txBody>
      </p:sp>
    </p:spTree>
    <p:extLst>
      <p:ext uri="{BB962C8B-B14F-4D97-AF65-F5344CB8AC3E}">
        <p14:creationId xmlns:p14="http://schemas.microsoft.com/office/powerpoint/2010/main" val="466455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144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0F983B41-9C3E-4DE9-9E55-9738C1ED7163}" type="slidenum">
              <a:rPr lang="en-US" altLang="en-US" sz="1200"/>
              <a:pPr eaLnBrk="1" hangingPunct="1">
                <a:spcBef>
                  <a:spcPct val="0"/>
                </a:spcBef>
              </a:pPr>
              <a:t>18</a:t>
            </a:fld>
            <a:endParaRPr lang="en-US" altLang="en-US" sz="1200"/>
          </a:p>
        </p:txBody>
      </p:sp>
      <p:sp>
        <p:nvSpPr>
          <p:cNvPr id="61444"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615220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34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6B255C9-BC15-49D0-A357-0AF82F0B94D0}" type="slidenum">
              <a:rPr lang="en-US" altLang="en-US" sz="1200"/>
              <a:pPr eaLnBrk="1" hangingPunct="1">
                <a:spcBef>
                  <a:spcPct val="0"/>
                </a:spcBef>
              </a:pPr>
              <a:t>19</a:t>
            </a:fld>
            <a:endParaRPr lang="en-US" altLang="en-US" sz="1200"/>
          </a:p>
        </p:txBody>
      </p:sp>
      <p:sp>
        <p:nvSpPr>
          <p:cNvPr id="6349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63883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325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4BCF5E66-4D20-4B88-B54A-02D4C6A92290}" type="slidenum">
              <a:rPr lang="en-US" altLang="en-US" sz="1200"/>
              <a:pPr eaLnBrk="1" hangingPunct="1">
                <a:spcBef>
                  <a:spcPct val="0"/>
                </a:spcBef>
              </a:pPr>
              <a:t>2</a:t>
            </a:fld>
            <a:endParaRPr lang="en-US" altLang="en-US" sz="1200"/>
          </a:p>
        </p:txBody>
      </p:sp>
      <p:sp>
        <p:nvSpPr>
          <p:cNvPr id="5325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98426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349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6B255C9-BC15-49D0-A357-0AF82F0B94D0}" type="slidenum">
              <a:rPr lang="en-US" altLang="en-US" sz="1200"/>
              <a:pPr eaLnBrk="1" hangingPunct="1">
                <a:spcBef>
                  <a:spcPct val="0"/>
                </a:spcBef>
              </a:pPr>
              <a:t>20</a:t>
            </a:fld>
            <a:endParaRPr lang="en-US" altLang="en-US" sz="1200"/>
          </a:p>
        </p:txBody>
      </p:sp>
      <p:sp>
        <p:nvSpPr>
          <p:cNvPr id="6349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041123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21</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038702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23</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357836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24</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383370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553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4049264C-70DB-42D9-968D-7D86B063A5EC}" type="slidenum">
              <a:rPr lang="en-US" altLang="en-US" sz="1200"/>
              <a:pPr eaLnBrk="1" hangingPunct="1">
                <a:spcBef>
                  <a:spcPct val="0"/>
                </a:spcBef>
              </a:pPr>
              <a:t>25</a:t>
            </a:fld>
            <a:endParaRPr lang="en-US" altLang="en-US" sz="1200"/>
          </a:p>
        </p:txBody>
      </p:sp>
      <p:sp>
        <p:nvSpPr>
          <p:cNvPr id="65540"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
        <p:nvSpPr>
          <p:cNvPr id="65541" name="Notes Placeholder 4"/>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82189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24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79ACC2D4-BB36-42AC-86D2-EDA169E703B1}" type="slidenum">
              <a:rPr lang="en-US" altLang="en-US" sz="1200"/>
              <a:pPr eaLnBrk="1" hangingPunct="1">
                <a:spcBef>
                  <a:spcPct val="0"/>
                </a:spcBef>
              </a:pPr>
              <a:t>26</a:t>
            </a:fld>
            <a:endParaRPr lang="en-US" altLang="en-US" sz="1200"/>
          </a:p>
        </p:txBody>
      </p:sp>
      <p:sp>
        <p:nvSpPr>
          <p:cNvPr id="62468"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124388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24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79ACC2D4-BB36-42AC-86D2-EDA169E703B1}" type="slidenum">
              <a:rPr lang="en-US" altLang="en-US" sz="1200"/>
              <a:pPr eaLnBrk="1" hangingPunct="1">
                <a:spcBef>
                  <a:spcPct val="0"/>
                </a:spcBef>
              </a:pPr>
              <a:t>27</a:t>
            </a:fld>
            <a:endParaRPr lang="en-US" altLang="en-US" sz="1200"/>
          </a:p>
        </p:txBody>
      </p:sp>
      <p:sp>
        <p:nvSpPr>
          <p:cNvPr id="62468"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213784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28</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207771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29</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433406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30</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14862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3</a:t>
            </a:fld>
            <a:endParaRPr lang="en-US"/>
          </a:p>
        </p:txBody>
      </p:sp>
    </p:spTree>
    <p:extLst>
      <p:ext uri="{BB962C8B-B14F-4D97-AF65-F5344CB8AC3E}">
        <p14:creationId xmlns:p14="http://schemas.microsoft.com/office/powerpoint/2010/main" val="2955076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31</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745474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32</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873260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33</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43389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34</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119710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35</a:t>
            </a:fld>
            <a:endParaRPr lang="en-US"/>
          </a:p>
        </p:txBody>
      </p:sp>
    </p:spTree>
    <p:extLst>
      <p:ext uri="{BB962C8B-B14F-4D97-AF65-F5344CB8AC3E}">
        <p14:creationId xmlns:p14="http://schemas.microsoft.com/office/powerpoint/2010/main" val="3532308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36</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954078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37</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76653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38</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7135278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39</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14353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40</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13376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4</a:t>
            </a:fld>
            <a:endParaRPr lang="en-US"/>
          </a:p>
        </p:txBody>
      </p:sp>
    </p:spTree>
    <p:extLst>
      <p:ext uri="{BB962C8B-B14F-4D97-AF65-F5344CB8AC3E}">
        <p14:creationId xmlns:p14="http://schemas.microsoft.com/office/powerpoint/2010/main" val="124932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41</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939417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4078288" y="323850"/>
            <a:ext cx="1946275" cy="1460500"/>
          </a:xfrm>
          <a:noFill/>
          <a:extLst>
            <a:ext uri="{909E8E84-426E-40DD-AFC4-6F175D3DCCD1}">
              <a14:hiddenFill xmlns:a14="http://schemas.microsoft.com/office/drawing/2010/main">
                <a:solidFill>
                  <a:srgbClr val="FFFFFF"/>
                </a:solidFill>
              </a14:hiddenFill>
            </a:ext>
          </a:extLst>
        </p:spPr>
      </p:sp>
      <p:sp>
        <p:nvSpPr>
          <p:cNvPr id="6451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3C50213C-FF90-4AE9-9505-03278A9002D1}" type="slidenum">
              <a:rPr lang="en-US" altLang="en-US" sz="1200"/>
              <a:pPr eaLnBrk="1" hangingPunct="1">
                <a:spcBef>
                  <a:spcPct val="0"/>
                </a:spcBef>
              </a:pPr>
              <a:t>42</a:t>
            </a:fld>
            <a:endParaRPr lang="en-US" altLang="en-US" sz="1200"/>
          </a:p>
        </p:txBody>
      </p:sp>
      <p:sp>
        <p:nvSpPr>
          <p:cNvPr id="6451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40750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43</a:t>
            </a:fld>
            <a:endParaRPr lang="en-US"/>
          </a:p>
        </p:txBody>
      </p:sp>
    </p:spTree>
    <p:extLst>
      <p:ext uri="{BB962C8B-B14F-4D97-AF65-F5344CB8AC3E}">
        <p14:creationId xmlns:p14="http://schemas.microsoft.com/office/powerpoint/2010/main" val="2852954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44</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037128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45</a:t>
            </a:fld>
            <a:endParaRPr lang="en-US"/>
          </a:p>
        </p:txBody>
      </p:sp>
    </p:spTree>
    <p:extLst>
      <p:ext uri="{BB962C8B-B14F-4D97-AF65-F5344CB8AC3E}">
        <p14:creationId xmlns:p14="http://schemas.microsoft.com/office/powerpoint/2010/main" val="4186081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168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DC3707C3-9AC2-4296-9917-769DE2B9553A}" type="slidenum">
              <a:rPr lang="en-US" altLang="en-US" sz="1200"/>
              <a:pPr eaLnBrk="1" hangingPunct="1">
                <a:spcBef>
                  <a:spcPct val="0"/>
                </a:spcBef>
              </a:pPr>
              <a:t>46</a:t>
            </a:fld>
            <a:endParaRPr lang="en-US" altLang="en-US" sz="1200"/>
          </a:p>
        </p:txBody>
      </p:sp>
      <p:sp>
        <p:nvSpPr>
          <p:cNvPr id="71684"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626924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270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C1A134D4-77F1-4DCF-B2DD-F3855F69B9C4}" type="slidenum">
              <a:rPr lang="en-US" altLang="en-US" sz="1200"/>
              <a:pPr eaLnBrk="1" hangingPunct="1">
                <a:spcBef>
                  <a:spcPct val="0"/>
                </a:spcBef>
              </a:pPr>
              <a:t>47</a:t>
            </a:fld>
            <a:endParaRPr lang="en-US" altLang="en-US" sz="1200"/>
          </a:p>
        </p:txBody>
      </p:sp>
      <p:sp>
        <p:nvSpPr>
          <p:cNvPr id="72708"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253208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37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03A4F96A-F6F5-4304-B20E-1472CEE74CC8}" type="slidenum">
              <a:rPr lang="en-US" altLang="en-US" sz="1200"/>
              <a:pPr eaLnBrk="1" hangingPunct="1">
                <a:spcBef>
                  <a:spcPct val="0"/>
                </a:spcBef>
              </a:pPr>
              <a:t>48</a:t>
            </a:fld>
            <a:endParaRPr lang="en-US" altLang="en-US" sz="1200"/>
          </a:p>
        </p:txBody>
      </p:sp>
      <p:sp>
        <p:nvSpPr>
          <p:cNvPr id="7373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309109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373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03A4F96A-F6F5-4304-B20E-1472CEE74CC8}" type="slidenum">
              <a:rPr lang="en-US" altLang="en-US" sz="1200"/>
              <a:pPr eaLnBrk="1" hangingPunct="1">
                <a:spcBef>
                  <a:spcPct val="0"/>
                </a:spcBef>
              </a:pPr>
              <a:t>49</a:t>
            </a:fld>
            <a:endParaRPr lang="en-US" altLang="en-US" sz="1200"/>
          </a:p>
        </p:txBody>
      </p:sp>
      <p:sp>
        <p:nvSpPr>
          <p:cNvPr id="7373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8374689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50</a:t>
            </a:fld>
            <a:endParaRPr lang="en-US"/>
          </a:p>
        </p:txBody>
      </p:sp>
    </p:spTree>
    <p:extLst>
      <p:ext uri="{BB962C8B-B14F-4D97-AF65-F5344CB8AC3E}">
        <p14:creationId xmlns:p14="http://schemas.microsoft.com/office/powerpoint/2010/main" val="312043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5</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24607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51</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423745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52</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1724005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53</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57739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54</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123980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55</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4274040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56</a:t>
            </a:fld>
            <a:endParaRPr lang="en-US"/>
          </a:p>
        </p:txBody>
      </p:sp>
    </p:spTree>
    <p:extLst>
      <p:ext uri="{BB962C8B-B14F-4D97-AF65-F5344CB8AC3E}">
        <p14:creationId xmlns:p14="http://schemas.microsoft.com/office/powerpoint/2010/main" val="2293368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57</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7142181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58</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928074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59</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2902810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60</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927708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6</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836692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61</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1849214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62</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2776181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81923"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BF02C7A3-B14E-404B-A833-C289D3CDA034}" type="slidenum">
              <a:rPr lang="en-US" altLang="en-US" sz="1200"/>
              <a:pPr eaLnBrk="1" hangingPunct="1">
                <a:spcBef>
                  <a:spcPct val="0"/>
                </a:spcBef>
              </a:pPr>
              <a:t>63</a:t>
            </a:fld>
            <a:endParaRPr lang="en-US" altLang="en-US" sz="1200"/>
          </a:p>
        </p:txBody>
      </p:sp>
      <p:sp>
        <p:nvSpPr>
          <p:cNvPr id="81924"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1226018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defRPr/>
            </a:pPr>
            <a:fld id="{5C90E004-0EAC-4349-87A7-173BE0B12464}" type="slidenum">
              <a:rPr lang="en-US" altLang="en-US" sz="1200">
                <a:solidFill>
                  <a:prstClr val="black"/>
                </a:solidFill>
              </a:rPr>
              <a:pPr eaLnBrk="1" hangingPunct="1">
                <a:spcBef>
                  <a:spcPct val="0"/>
                </a:spcBef>
                <a:defRPr/>
              </a:pPr>
              <a:t>64</a:t>
            </a:fld>
            <a:endParaRPr lang="en-US" altLang="en-US" sz="1200" dirty="0">
              <a:solidFill>
                <a:prstClr val="black"/>
              </a:solidFill>
            </a:endParaRPr>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defTabSz="930771" eaLnBrk="1" hangingPunct="1">
              <a:spcBef>
                <a:spcPct val="0"/>
              </a:spcBef>
              <a:buFontTx/>
              <a:buChar char="•"/>
              <a:tabLst>
                <a:tab pos="349385" algn="l"/>
              </a:tabLst>
              <a:defRPr/>
            </a:pPr>
            <a:r>
              <a:rPr lang="en-US" altLang="en-US" sz="1700" dirty="0">
                <a:solidFill>
                  <a:prstClr val="black"/>
                </a:solidFill>
              </a:rPr>
              <a:t> 	We must continue to serve the men and women who know DAV,  our members and the veterans we serve.</a:t>
            </a:r>
          </a:p>
          <a:p>
            <a:pPr defTabSz="930771" eaLnBrk="1" hangingPunct="1">
              <a:spcBef>
                <a:spcPct val="0"/>
              </a:spcBef>
              <a:buFontTx/>
              <a:buChar char="•"/>
              <a:tabLst>
                <a:tab pos="349385" algn="l"/>
              </a:tabLst>
              <a:defRPr/>
            </a:pPr>
            <a:r>
              <a:rPr lang="en-US" altLang="en-US" sz="1700" b="1" dirty="0">
                <a:solidFill>
                  <a:prstClr val="black"/>
                </a:solidFill>
              </a:rPr>
              <a:t> 	And,</a:t>
            </a:r>
            <a:r>
              <a:rPr lang="en-US" altLang="en-US" sz="1700" dirty="0">
                <a:solidFill>
                  <a:prstClr val="black"/>
                </a:solidFill>
              </a:rPr>
              <a:t> it</a:t>
            </a:r>
            <a:r>
              <a:rPr lang="ja-JP" altLang="en-US" sz="1700">
                <a:solidFill>
                  <a:prstClr val="black"/>
                </a:solidFill>
              </a:rPr>
              <a:t>’</a:t>
            </a:r>
            <a:r>
              <a:rPr lang="en-US" altLang="ja-JP" sz="1700" dirty="0">
                <a:solidFill>
                  <a:prstClr val="black"/>
                </a:solidFill>
              </a:rPr>
              <a:t>s also our responsibility to reach out and make ourselves known to the disabled American veterans who don</a:t>
            </a:r>
            <a:r>
              <a:rPr lang="ja-JP" altLang="en-US" sz="1700">
                <a:solidFill>
                  <a:prstClr val="black"/>
                </a:solidFill>
              </a:rPr>
              <a:t>’</a:t>
            </a:r>
            <a:r>
              <a:rPr lang="en-US" altLang="ja-JP" sz="1700" dirty="0">
                <a:solidFill>
                  <a:prstClr val="black"/>
                </a:solidFill>
              </a:rPr>
              <a:t>t know the breadth of DAV services  so </a:t>
            </a:r>
            <a:r>
              <a:rPr lang="en-US" altLang="ja-JP" sz="1700" u="sng" dirty="0">
                <a:solidFill>
                  <a:prstClr val="black"/>
                </a:solidFill>
              </a:rPr>
              <a:t>they</a:t>
            </a:r>
            <a:r>
              <a:rPr lang="en-US" altLang="ja-JP" sz="1700" dirty="0">
                <a:solidFill>
                  <a:prstClr val="black"/>
                </a:solidFill>
              </a:rPr>
              <a:t> are in a better position to regain their sense of normalcy and live a life with dignity and respect.</a:t>
            </a:r>
          </a:p>
          <a:p>
            <a:pPr defTabSz="930771" eaLnBrk="1" hangingPunct="1">
              <a:spcBef>
                <a:spcPct val="0"/>
              </a:spcBef>
              <a:buFontTx/>
              <a:buChar char="•"/>
              <a:tabLst>
                <a:tab pos="349385" algn="l"/>
              </a:tabLst>
              <a:defRPr/>
            </a:pPr>
            <a:r>
              <a:rPr lang="en-US" altLang="en-US" sz="1700" dirty="0">
                <a:solidFill>
                  <a:prstClr val="black"/>
                </a:solidFill>
              </a:rPr>
              <a:t> 	Ensuring the effectiveness of our outreach was a key  motivation for recent research.</a:t>
            </a:r>
          </a:p>
          <a:p>
            <a:pPr defTabSz="930771" eaLnBrk="1" hangingPunct="1">
              <a:spcBef>
                <a:spcPct val="0"/>
              </a:spcBef>
              <a:buFontTx/>
              <a:buChar char="•"/>
              <a:tabLst>
                <a:tab pos="349385" algn="l"/>
              </a:tabLst>
              <a:defRPr/>
            </a:pPr>
            <a:r>
              <a:rPr lang="en-US" altLang="en-US" sz="1700" dirty="0">
                <a:solidFill>
                  <a:prstClr val="black"/>
                </a:solidFill>
              </a:rPr>
              <a:t> 	We all know the importance of remaining relevant and reaching out to the millions of veterans 	returning from Iraq &amp; Afghanistan and continue to stay </a:t>
            </a:r>
            <a:r>
              <a:rPr lang="ja-JP" altLang="en-US" sz="1700">
                <a:solidFill>
                  <a:prstClr val="black"/>
                </a:solidFill>
              </a:rPr>
              <a:t>“</a:t>
            </a:r>
            <a:r>
              <a:rPr lang="en-US" altLang="ja-JP" sz="1700" dirty="0">
                <a:solidFill>
                  <a:prstClr val="black"/>
                </a:solidFill>
              </a:rPr>
              <a:t>present</a:t>
            </a:r>
            <a:r>
              <a:rPr lang="ja-JP" altLang="en-US" sz="1700">
                <a:solidFill>
                  <a:prstClr val="black"/>
                </a:solidFill>
              </a:rPr>
              <a:t>”</a:t>
            </a:r>
            <a:r>
              <a:rPr lang="en-US" altLang="ja-JP" sz="1700" dirty="0">
                <a:solidFill>
                  <a:prstClr val="black"/>
                </a:solidFill>
              </a:rPr>
              <a:t> for the many thousands already 	here.</a:t>
            </a:r>
          </a:p>
          <a:p>
            <a:pPr defTabSz="930771" eaLnBrk="1" hangingPunct="1">
              <a:spcBef>
                <a:spcPct val="0"/>
              </a:spcBef>
              <a:tabLst>
                <a:tab pos="349385" algn="l"/>
              </a:tabLst>
              <a:defRPr/>
            </a:pPr>
            <a:endParaRPr lang="en-US" altLang="en-US" sz="1700" dirty="0">
              <a:solidFill>
                <a:prstClr val="black"/>
              </a:solidFill>
            </a:endParaRPr>
          </a:p>
          <a:p>
            <a:pPr defTabSz="930771" eaLnBrk="1" hangingPunct="1">
              <a:spcBef>
                <a:spcPct val="0"/>
              </a:spcBef>
              <a:tabLst>
                <a:tab pos="349385" algn="l"/>
              </a:tabLst>
              <a:defRPr/>
            </a:pPr>
            <a:r>
              <a:rPr lang="en-US" altLang="en-US" sz="1700" dirty="0">
                <a:solidFill>
                  <a:prstClr val="black"/>
                </a:solidFill>
              </a:rPr>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0371281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65</a:t>
            </a:fld>
            <a:endParaRPr lang="en-US"/>
          </a:p>
        </p:txBody>
      </p:sp>
    </p:spTree>
    <p:extLst>
      <p:ext uri="{BB962C8B-B14F-4D97-AF65-F5344CB8AC3E}">
        <p14:creationId xmlns:p14="http://schemas.microsoft.com/office/powerpoint/2010/main" val="3597034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99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fld id="{18FBEB45-A3A1-43E5-8639-8B265072E197}" type="slidenum">
              <a:rPr lang="en-US" altLang="en-US">
                <a:solidFill>
                  <a:prstClr val="black"/>
                </a:solidFill>
                <a:latin typeface="Calibri" panose="020F0502020204030204" pitchFamily="34" charset="0"/>
              </a:rPr>
              <a:pPr>
                <a:defRPr/>
              </a:pPr>
              <a:t>66</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0960250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fld id="{1606A875-529F-47CA-95A2-1071394DE8DB}" type="slidenum">
              <a:rPr lang="en-US" altLang="en-US">
                <a:solidFill>
                  <a:prstClr val="black"/>
                </a:solidFill>
                <a:latin typeface="Calibri" panose="020F0502020204030204" pitchFamily="34" charset="0"/>
              </a:rPr>
              <a:pPr>
                <a:defRPr/>
              </a:pPr>
              <a:t>67</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0754385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fld id="{1606A875-529F-47CA-95A2-1071394DE8DB}" type="slidenum">
              <a:rPr lang="en-US" altLang="en-US">
                <a:solidFill>
                  <a:prstClr val="black"/>
                </a:solidFill>
                <a:latin typeface="Calibri" panose="020F0502020204030204" pitchFamily="34" charset="0"/>
              </a:rPr>
              <a:pPr>
                <a:defRPr/>
              </a:pPr>
              <a:t>68</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1619215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69</a:t>
            </a:fld>
            <a:endParaRPr lang="en-US"/>
          </a:p>
        </p:txBody>
      </p:sp>
    </p:spTree>
    <p:extLst>
      <p:ext uri="{BB962C8B-B14F-4D97-AF65-F5344CB8AC3E}">
        <p14:creationId xmlns:p14="http://schemas.microsoft.com/office/powerpoint/2010/main" val="1876750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70</a:t>
            </a:fld>
            <a:endParaRPr lang="en-US"/>
          </a:p>
        </p:txBody>
      </p:sp>
    </p:spTree>
    <p:extLst>
      <p:ext uri="{BB962C8B-B14F-4D97-AF65-F5344CB8AC3E}">
        <p14:creationId xmlns:p14="http://schemas.microsoft.com/office/powerpoint/2010/main" val="2522315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734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BF16C240-47BD-490A-86F4-30993C3EC4F9}" type="slidenum">
              <a:rPr lang="en-US" altLang="en-US" sz="1200"/>
              <a:pPr eaLnBrk="1" hangingPunct="1">
                <a:spcBef>
                  <a:spcPct val="0"/>
                </a:spcBef>
              </a:pPr>
              <a:t>7</a:t>
            </a:fld>
            <a:endParaRPr lang="en-US" altLang="en-US" sz="1200"/>
          </a:p>
        </p:txBody>
      </p:sp>
      <p:sp>
        <p:nvSpPr>
          <p:cNvPr id="57348"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5123415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71</a:t>
            </a:fld>
            <a:endParaRPr lang="en-US"/>
          </a:p>
        </p:txBody>
      </p:sp>
    </p:spTree>
    <p:extLst>
      <p:ext uri="{BB962C8B-B14F-4D97-AF65-F5344CB8AC3E}">
        <p14:creationId xmlns:p14="http://schemas.microsoft.com/office/powerpoint/2010/main" val="31423836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72</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003356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73</a:t>
            </a:fld>
            <a:endParaRPr lang="en-US"/>
          </a:p>
        </p:txBody>
      </p:sp>
    </p:spTree>
    <p:extLst>
      <p:ext uri="{BB962C8B-B14F-4D97-AF65-F5344CB8AC3E}">
        <p14:creationId xmlns:p14="http://schemas.microsoft.com/office/powerpoint/2010/main" val="41649141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427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fld id="{C81957E1-0D60-40A9-B5AC-E1F8CB7292E2}" type="slidenum">
              <a:rPr lang="en-US" altLang="en-US">
                <a:solidFill>
                  <a:prstClr val="black"/>
                </a:solidFill>
                <a:latin typeface="Calibri" panose="020F0502020204030204" pitchFamily="34" charset="0"/>
              </a:rPr>
              <a:pPr>
                <a:defRPr/>
              </a:pPr>
              <a:t>74</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10375299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559FD-37D2-4D9E-AAAC-3683B1F3238D}" type="slidenum">
              <a:rPr lang="en-US" altLang="en-US">
                <a:latin typeface="Calibri" panose="020F0502020204030204" pitchFamily="34" charset="0"/>
              </a:rPr>
              <a:pPr/>
              <a:t>75</a:t>
            </a:fld>
            <a:endParaRPr lang="en-US" altLang="en-US" dirty="0">
              <a:latin typeface="Calibri" panose="020F0502020204030204" pitchFamily="34" charset="0"/>
            </a:endParaRPr>
          </a:p>
        </p:txBody>
      </p:sp>
    </p:spTree>
    <p:extLst>
      <p:ext uri="{BB962C8B-B14F-4D97-AF65-F5344CB8AC3E}">
        <p14:creationId xmlns:p14="http://schemas.microsoft.com/office/powerpoint/2010/main" val="21337763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76</a:t>
            </a:fld>
            <a:endParaRPr lang="en-US"/>
          </a:p>
        </p:txBody>
      </p:sp>
    </p:spTree>
    <p:extLst>
      <p:ext uri="{BB962C8B-B14F-4D97-AF65-F5344CB8AC3E}">
        <p14:creationId xmlns:p14="http://schemas.microsoft.com/office/powerpoint/2010/main" val="4098656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77</a:t>
            </a:fld>
            <a:endParaRPr lang="en-US"/>
          </a:p>
        </p:txBody>
      </p:sp>
    </p:spTree>
    <p:extLst>
      <p:ext uri="{BB962C8B-B14F-4D97-AF65-F5344CB8AC3E}">
        <p14:creationId xmlns:p14="http://schemas.microsoft.com/office/powerpoint/2010/main" val="29758919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78</a:t>
            </a:fld>
            <a:endParaRPr lang="en-US"/>
          </a:p>
        </p:txBody>
      </p:sp>
    </p:spTree>
    <p:extLst>
      <p:ext uri="{BB962C8B-B14F-4D97-AF65-F5344CB8AC3E}">
        <p14:creationId xmlns:p14="http://schemas.microsoft.com/office/powerpoint/2010/main" val="35224088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2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fld id="{639D8004-6950-43B6-8489-5D23E185DE24}" type="slidenum">
              <a:rPr lang="en-US" altLang="en-US">
                <a:solidFill>
                  <a:prstClr val="black"/>
                </a:solidFill>
                <a:latin typeface="Calibri" panose="020F0502020204030204" pitchFamily="34" charset="0"/>
              </a:rPr>
              <a:pPr>
                <a:defRPr/>
              </a:pPr>
              <a:t>79</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20388262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80</a:t>
            </a:fld>
            <a:endParaRPr lang="en-US"/>
          </a:p>
        </p:txBody>
      </p:sp>
    </p:spTree>
    <p:extLst>
      <p:ext uri="{BB962C8B-B14F-4D97-AF65-F5344CB8AC3E}">
        <p14:creationId xmlns:p14="http://schemas.microsoft.com/office/powerpoint/2010/main" val="1165396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83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DCCAAE7B-7603-4ABF-866A-7150F3BAFD35}" type="slidenum">
              <a:rPr lang="en-US" altLang="en-US" sz="1200"/>
              <a:pPr eaLnBrk="1" hangingPunct="1">
                <a:spcBef>
                  <a:spcPct val="0"/>
                </a:spcBef>
              </a:pPr>
              <a:t>8</a:t>
            </a:fld>
            <a:endParaRPr lang="en-US" altLang="en-US" sz="1200"/>
          </a:p>
        </p:txBody>
      </p:sp>
      <p:sp>
        <p:nvSpPr>
          <p:cNvPr id="5837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38693315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81</a:t>
            </a:fld>
            <a:endParaRPr lang="en-US"/>
          </a:p>
        </p:txBody>
      </p:sp>
    </p:spTree>
    <p:extLst>
      <p:ext uri="{BB962C8B-B14F-4D97-AF65-F5344CB8AC3E}">
        <p14:creationId xmlns:p14="http://schemas.microsoft.com/office/powerpoint/2010/main" val="38478006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82</a:t>
            </a:fld>
            <a:endParaRPr lang="en-US"/>
          </a:p>
        </p:txBody>
      </p:sp>
    </p:spTree>
    <p:extLst>
      <p:ext uri="{BB962C8B-B14F-4D97-AF65-F5344CB8AC3E}">
        <p14:creationId xmlns:p14="http://schemas.microsoft.com/office/powerpoint/2010/main" val="17887403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83</a:t>
            </a:fld>
            <a:endParaRPr lang="en-US"/>
          </a:p>
        </p:txBody>
      </p:sp>
    </p:spTree>
    <p:extLst>
      <p:ext uri="{BB962C8B-B14F-4D97-AF65-F5344CB8AC3E}">
        <p14:creationId xmlns:p14="http://schemas.microsoft.com/office/powerpoint/2010/main" val="16611350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fld id="{0BDD06E1-6D8D-4CD6-B793-058A76A30DB7}" type="slidenum">
              <a:rPr lang="en-US" altLang="en-US">
                <a:solidFill>
                  <a:prstClr val="black"/>
                </a:solidFill>
                <a:latin typeface="Calibri" panose="020F0502020204030204" pitchFamily="34" charset="0"/>
              </a:rPr>
              <a:pPr>
                <a:defRPr/>
              </a:pPr>
              <a:t>84</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1846444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noFill/>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24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a:defRPr>
                <a:solidFill>
                  <a:schemeClr val="tx1"/>
                </a:solidFill>
                <a:latin typeface="Arial" panose="020B0604020202020204" pitchFamily="34" charset="0"/>
                <a:ea typeface="MS PGothic" panose="020B0600070205080204" pitchFamily="34" charset="-128"/>
              </a:defRPr>
            </a:lvl1pPr>
            <a:lvl2pPr marL="646292" indent="-248574" defTabSz="930771">
              <a:defRPr>
                <a:solidFill>
                  <a:schemeClr val="tx1"/>
                </a:solidFill>
                <a:latin typeface="Arial" panose="020B0604020202020204" pitchFamily="34" charset="0"/>
                <a:ea typeface="MS PGothic" panose="020B0600070205080204" pitchFamily="34" charset="-128"/>
              </a:defRPr>
            </a:lvl2pPr>
            <a:lvl3pPr marL="994296" indent="-198859" defTabSz="930771">
              <a:defRPr>
                <a:solidFill>
                  <a:schemeClr val="tx1"/>
                </a:solidFill>
                <a:latin typeface="Arial" panose="020B0604020202020204" pitchFamily="34" charset="0"/>
                <a:ea typeface="MS PGothic" panose="020B0600070205080204" pitchFamily="34" charset="-128"/>
              </a:defRPr>
            </a:lvl3pPr>
            <a:lvl4pPr marL="1392014" indent="-198859" defTabSz="930771">
              <a:defRPr>
                <a:solidFill>
                  <a:schemeClr val="tx1"/>
                </a:solidFill>
                <a:latin typeface="Arial" panose="020B0604020202020204" pitchFamily="34" charset="0"/>
                <a:ea typeface="MS PGothic" panose="020B0600070205080204" pitchFamily="34" charset="-128"/>
              </a:defRPr>
            </a:lvl4pPr>
            <a:lvl5pPr marL="1789732" indent="-198859" defTabSz="930771">
              <a:defRPr>
                <a:solidFill>
                  <a:schemeClr val="tx1"/>
                </a:solidFill>
                <a:latin typeface="Arial" panose="020B0604020202020204" pitchFamily="34" charset="0"/>
                <a:ea typeface="MS PGothic" panose="020B0600070205080204" pitchFamily="34" charset="-128"/>
              </a:defRPr>
            </a:lvl5pPr>
            <a:lvl6pPr marL="2187451"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585169"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982887"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380605" indent="-198859" defTabSz="930771"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fld id="{B5A0B718-7888-405F-9D78-DD9D4D506E73}" type="slidenum">
              <a:rPr lang="en-US" altLang="en-US">
                <a:solidFill>
                  <a:prstClr val="black"/>
                </a:solidFill>
                <a:latin typeface="Calibri" panose="020F0502020204030204" pitchFamily="34" charset="0"/>
              </a:rPr>
              <a:pPr>
                <a:defRPr/>
              </a:pPr>
              <a:t>85</a:t>
            </a:fld>
            <a:endParaRPr lang="en-US" altLang="en-US" dirty="0">
              <a:solidFill>
                <a:prstClr val="black"/>
              </a:solidFill>
              <a:latin typeface="Calibri" panose="020F0502020204030204" pitchFamily="34" charset="0"/>
            </a:endParaRPr>
          </a:p>
        </p:txBody>
      </p:sp>
    </p:spTree>
    <p:extLst>
      <p:ext uri="{BB962C8B-B14F-4D97-AF65-F5344CB8AC3E}">
        <p14:creationId xmlns:p14="http://schemas.microsoft.com/office/powerpoint/2010/main" val="38672411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86</a:t>
            </a:fld>
            <a:endParaRPr lang="en-US"/>
          </a:p>
        </p:txBody>
      </p:sp>
    </p:spTree>
    <p:extLst>
      <p:ext uri="{BB962C8B-B14F-4D97-AF65-F5344CB8AC3E}">
        <p14:creationId xmlns:p14="http://schemas.microsoft.com/office/powerpoint/2010/main" val="19652983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87</a:t>
            </a:fld>
            <a:endParaRPr lang="en-US"/>
          </a:p>
        </p:txBody>
      </p:sp>
    </p:spTree>
    <p:extLst>
      <p:ext uri="{BB962C8B-B14F-4D97-AF65-F5344CB8AC3E}">
        <p14:creationId xmlns:p14="http://schemas.microsoft.com/office/powerpoint/2010/main" val="8629978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5EF9300F-2256-4A5B-B534-222A831C2168}" type="slidenum">
              <a:rPr lang="en-US" smtClean="0"/>
              <a:pPr>
                <a:defRPr/>
              </a:pPr>
              <a:t>88</a:t>
            </a:fld>
            <a:endParaRPr lang="en-US"/>
          </a:p>
        </p:txBody>
      </p:sp>
    </p:spTree>
    <p:extLst>
      <p:ext uri="{BB962C8B-B14F-4D97-AF65-F5344CB8AC3E}">
        <p14:creationId xmlns:p14="http://schemas.microsoft.com/office/powerpoint/2010/main" val="18633890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89</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0718573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90</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8371"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DCCAAE7B-7603-4ABF-866A-7150F3BAFD35}" type="slidenum">
              <a:rPr lang="en-US" altLang="en-US" sz="1200"/>
              <a:pPr eaLnBrk="1" hangingPunct="1">
                <a:spcBef>
                  <a:spcPct val="0"/>
                </a:spcBef>
              </a:pPr>
              <a:t>9</a:t>
            </a:fld>
            <a:endParaRPr lang="en-US" altLang="en-US" sz="1200"/>
          </a:p>
        </p:txBody>
      </p:sp>
      <p:sp>
        <p:nvSpPr>
          <p:cNvPr id="58372"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286390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91</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92</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93</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94</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95</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96</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5427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5C90E004-0EAC-4349-87A7-173BE0B12464}" type="slidenum">
              <a:rPr lang="en-US" altLang="en-US" sz="1200"/>
              <a:pPr eaLnBrk="1" hangingPunct="1">
                <a:spcBef>
                  <a:spcPct val="0"/>
                </a:spcBef>
              </a:pPr>
              <a:t>100</a:t>
            </a:fld>
            <a:endParaRPr lang="en-US" altLang="en-US" sz="1200"/>
          </a:p>
        </p:txBody>
      </p:sp>
      <p:sp>
        <p:nvSpPr>
          <p:cNvPr id="5427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20718573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101</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41208321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102</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8026928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4078288" y="323850"/>
            <a:ext cx="1947862" cy="1460500"/>
          </a:xfrm>
          <a:noFill/>
          <a:extLst>
            <a:ext uri="{909E8E84-426E-40DD-AFC4-6F175D3DCCD1}">
              <a14:hiddenFill xmlns:a14="http://schemas.microsoft.com/office/drawing/2010/main">
                <a:solidFill>
                  <a:srgbClr val="FFFFFF"/>
                </a:solidFill>
              </a14:hiddenFill>
            </a:ext>
          </a:extLst>
        </p:spPr>
      </p:sp>
      <p:sp>
        <p:nvSpPr>
          <p:cNvPr id="747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771" eaLnBrk="0" hangingPunct="0">
              <a:spcBef>
                <a:spcPct val="30000"/>
              </a:spcBef>
              <a:defRPr sz="1000">
                <a:solidFill>
                  <a:schemeClr val="tx1"/>
                </a:solidFill>
                <a:latin typeface="Calibri" pitchFamily="34" charset="0"/>
                <a:ea typeface="MS PGothic" pitchFamily="34" charset="-128"/>
              </a:defRPr>
            </a:lvl1pPr>
            <a:lvl2pPr marL="646292" indent="-248574" defTabSz="930771" eaLnBrk="0" hangingPunct="0">
              <a:spcBef>
                <a:spcPct val="30000"/>
              </a:spcBef>
              <a:defRPr sz="1000">
                <a:solidFill>
                  <a:schemeClr val="tx1"/>
                </a:solidFill>
                <a:latin typeface="Calibri" pitchFamily="34" charset="0"/>
                <a:ea typeface="MS PGothic" pitchFamily="34" charset="-128"/>
              </a:defRPr>
            </a:lvl2pPr>
            <a:lvl3pPr marL="994296" indent="-198859" defTabSz="930771" eaLnBrk="0" hangingPunct="0">
              <a:spcBef>
                <a:spcPct val="30000"/>
              </a:spcBef>
              <a:defRPr sz="1000">
                <a:solidFill>
                  <a:schemeClr val="tx1"/>
                </a:solidFill>
                <a:latin typeface="Calibri" pitchFamily="34" charset="0"/>
                <a:ea typeface="MS PGothic" pitchFamily="34" charset="-128"/>
              </a:defRPr>
            </a:lvl3pPr>
            <a:lvl4pPr marL="1392014" indent="-198859" defTabSz="930771" eaLnBrk="0" hangingPunct="0">
              <a:spcBef>
                <a:spcPct val="30000"/>
              </a:spcBef>
              <a:defRPr sz="1000">
                <a:solidFill>
                  <a:schemeClr val="tx1"/>
                </a:solidFill>
                <a:latin typeface="Calibri" pitchFamily="34" charset="0"/>
                <a:ea typeface="MS PGothic" pitchFamily="34" charset="-128"/>
              </a:defRPr>
            </a:lvl4pPr>
            <a:lvl5pPr marL="1789732" indent="-198859" defTabSz="930771" eaLnBrk="0" hangingPunct="0">
              <a:spcBef>
                <a:spcPct val="30000"/>
              </a:spcBef>
              <a:defRPr sz="1000">
                <a:solidFill>
                  <a:schemeClr val="tx1"/>
                </a:solidFill>
                <a:latin typeface="Calibri" pitchFamily="34" charset="0"/>
                <a:ea typeface="MS PGothic" pitchFamily="34" charset="-128"/>
              </a:defRPr>
            </a:lvl5pPr>
            <a:lvl6pPr marL="2187451"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6pPr>
            <a:lvl7pPr marL="2585169"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7pPr>
            <a:lvl8pPr marL="2982887"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8pPr>
            <a:lvl9pPr marL="3380605" indent="-198859" defTabSz="930771" eaLnBrk="0" fontAlgn="base" hangingPunct="0">
              <a:spcBef>
                <a:spcPct val="30000"/>
              </a:spcBef>
              <a:spcAft>
                <a:spcPct val="0"/>
              </a:spcAft>
              <a:defRPr sz="1000">
                <a:solidFill>
                  <a:schemeClr val="tx1"/>
                </a:solidFill>
                <a:latin typeface="Calibri" pitchFamily="34" charset="0"/>
                <a:ea typeface="MS PGothic" pitchFamily="34" charset="-128"/>
              </a:defRPr>
            </a:lvl9pPr>
          </a:lstStyle>
          <a:p>
            <a:pPr eaLnBrk="1" hangingPunct="1">
              <a:spcBef>
                <a:spcPct val="0"/>
              </a:spcBef>
            </a:pPr>
            <a:fld id="{1EDF2A26-3F2B-4D0B-B450-D44A5F0013BF}" type="slidenum">
              <a:rPr lang="en-US" altLang="en-US" sz="1200"/>
              <a:pPr eaLnBrk="1" hangingPunct="1">
                <a:spcBef>
                  <a:spcPct val="0"/>
                </a:spcBef>
              </a:pPr>
              <a:t>103</a:t>
            </a:fld>
            <a:endParaRPr lang="en-US" altLang="en-US" sz="1200"/>
          </a:p>
        </p:txBody>
      </p:sp>
      <p:sp>
        <p:nvSpPr>
          <p:cNvPr id="74756" name="Notes Placeholder 2"/>
          <p:cNvSpPr>
            <a:spLocks noGrp="1"/>
          </p:cNvSpPr>
          <p:nvPr/>
        </p:nvSpPr>
        <p:spPr bwMode="auto">
          <a:xfrm>
            <a:off x="673652" y="2206978"/>
            <a:ext cx="8365918" cy="421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8" rIns="93177" bIns="46588"/>
          <a:lstStyle>
            <a:lvl1pPr defTabSz="1069975" eaLnBrk="0" hangingPunct="0">
              <a:spcBef>
                <a:spcPct val="30000"/>
              </a:spcBef>
              <a:tabLst>
                <a:tab pos="401638" algn="l"/>
              </a:tabLst>
              <a:defRPr sz="1200">
                <a:solidFill>
                  <a:schemeClr val="tx1"/>
                </a:solidFill>
                <a:latin typeface="Calibri" pitchFamily="34" charset="0"/>
                <a:ea typeface="MS PGothic" pitchFamily="34" charset="-128"/>
              </a:defRPr>
            </a:lvl1pPr>
            <a:lvl2pPr marL="742950" indent="-285750" defTabSz="1069975" eaLnBrk="0" hangingPunct="0">
              <a:spcBef>
                <a:spcPct val="30000"/>
              </a:spcBef>
              <a:tabLst>
                <a:tab pos="401638" algn="l"/>
              </a:tabLst>
              <a:defRPr sz="1200">
                <a:solidFill>
                  <a:schemeClr val="tx1"/>
                </a:solidFill>
                <a:latin typeface="Calibri" pitchFamily="34" charset="0"/>
                <a:ea typeface="MS PGothic" pitchFamily="34" charset="-128"/>
              </a:defRPr>
            </a:lvl2pPr>
            <a:lvl3pPr marL="11430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3pPr>
            <a:lvl4pPr marL="16002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4pPr>
            <a:lvl5pPr marL="2057400" indent="-228600" defTabSz="1069975" eaLnBrk="0" hangingPunct="0">
              <a:spcBef>
                <a:spcPct val="30000"/>
              </a:spcBef>
              <a:tabLst>
                <a:tab pos="401638" algn="l"/>
              </a:tabLst>
              <a:defRPr sz="1200">
                <a:solidFill>
                  <a:schemeClr val="tx1"/>
                </a:solidFill>
                <a:latin typeface="Calibri" pitchFamily="34" charset="0"/>
                <a:ea typeface="MS PGothic" pitchFamily="34" charset="-128"/>
              </a:defRPr>
            </a:lvl5pPr>
            <a:lvl6pPr marL="25146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6pPr>
            <a:lvl7pPr marL="29718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7pPr>
            <a:lvl8pPr marL="34290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8pPr>
            <a:lvl9pPr marL="3886200" indent="-228600" defTabSz="1069975" eaLnBrk="0" fontAlgn="base" hangingPunct="0">
              <a:spcBef>
                <a:spcPct val="30000"/>
              </a:spcBef>
              <a:spcAft>
                <a:spcPct val="0"/>
              </a:spcAft>
              <a:tabLst>
                <a:tab pos="401638" algn="l"/>
              </a:tabLst>
              <a:defRPr sz="1200">
                <a:solidFill>
                  <a:schemeClr val="tx1"/>
                </a:solidFill>
                <a:latin typeface="Calibri" pitchFamily="34" charset="0"/>
                <a:ea typeface="MS PGothic" pitchFamily="34" charset="-128"/>
              </a:defRPr>
            </a:lvl9pPr>
          </a:lstStyle>
          <a:p>
            <a:pPr eaLnBrk="1" hangingPunct="1">
              <a:spcBef>
                <a:spcPct val="0"/>
              </a:spcBef>
              <a:buFontTx/>
              <a:buChar char="•"/>
            </a:pPr>
            <a:r>
              <a:rPr lang="en-US" altLang="en-US" sz="1700"/>
              <a:t> 	We must continue to serve the men and women who know DAV,  our members and the veterans we serve.</a:t>
            </a:r>
          </a:p>
          <a:p>
            <a:pPr eaLnBrk="1" hangingPunct="1">
              <a:spcBef>
                <a:spcPct val="0"/>
              </a:spcBef>
              <a:buFontTx/>
              <a:buChar char="•"/>
            </a:pPr>
            <a:r>
              <a:rPr lang="en-US" altLang="en-US" sz="1700" b="1"/>
              <a:t> 	And,</a:t>
            </a:r>
            <a:r>
              <a:rPr lang="en-US" altLang="en-US" sz="1700"/>
              <a:t> it</a:t>
            </a:r>
            <a:r>
              <a:rPr lang="ja-JP" altLang="en-US" sz="1700"/>
              <a:t>’</a:t>
            </a:r>
            <a:r>
              <a:rPr lang="en-US" altLang="ja-JP" sz="1700"/>
              <a:t>s also our responsibility to reach out and make ourselves known to the disabled American veterans who don</a:t>
            </a:r>
            <a:r>
              <a:rPr lang="ja-JP" altLang="en-US" sz="1700"/>
              <a:t>’</a:t>
            </a:r>
            <a:r>
              <a:rPr lang="en-US" altLang="ja-JP" sz="1700"/>
              <a:t>t know the breadth of DAV services  so </a:t>
            </a:r>
            <a:r>
              <a:rPr lang="en-US" altLang="ja-JP" sz="1700" u="sng"/>
              <a:t>they</a:t>
            </a:r>
            <a:r>
              <a:rPr lang="en-US" altLang="ja-JP" sz="1700"/>
              <a:t> are in a better position to regain their sense of normalcy and live a life with dignity and respect.</a:t>
            </a:r>
          </a:p>
          <a:p>
            <a:pPr eaLnBrk="1" hangingPunct="1">
              <a:spcBef>
                <a:spcPct val="0"/>
              </a:spcBef>
              <a:buFontTx/>
              <a:buChar char="•"/>
            </a:pPr>
            <a:r>
              <a:rPr lang="en-US" altLang="en-US" sz="1700"/>
              <a:t> 	Ensuring the effectiveness of our outreach was a key  motivation for recent research.</a:t>
            </a:r>
          </a:p>
          <a:p>
            <a:pPr eaLnBrk="1" hangingPunct="1">
              <a:spcBef>
                <a:spcPct val="0"/>
              </a:spcBef>
              <a:buFontTx/>
              <a:buChar char="•"/>
            </a:pPr>
            <a:r>
              <a:rPr lang="en-US" altLang="en-US" sz="1700"/>
              <a:t> 	We all know the importance of remaining relevant and reaching out to the millions of veterans 	returning from Iraq &amp; Afghanistan and continue to stay </a:t>
            </a:r>
            <a:r>
              <a:rPr lang="ja-JP" altLang="en-US" sz="1700"/>
              <a:t>“</a:t>
            </a:r>
            <a:r>
              <a:rPr lang="en-US" altLang="ja-JP" sz="1700"/>
              <a:t>present</a:t>
            </a:r>
            <a:r>
              <a:rPr lang="ja-JP" altLang="en-US" sz="1700"/>
              <a:t>”</a:t>
            </a:r>
            <a:r>
              <a:rPr lang="en-US" altLang="ja-JP" sz="1700"/>
              <a:t> for the many thousands already 	here.</a:t>
            </a:r>
          </a:p>
          <a:p>
            <a:pPr eaLnBrk="1" hangingPunct="1">
              <a:spcBef>
                <a:spcPct val="0"/>
              </a:spcBef>
            </a:pPr>
            <a:endParaRPr lang="en-US" altLang="en-US" sz="1700"/>
          </a:p>
          <a:p>
            <a:pPr eaLnBrk="1" hangingPunct="1">
              <a:spcBef>
                <a:spcPct val="0"/>
              </a:spcBef>
            </a:pPr>
            <a:r>
              <a:rPr lang="en-US" altLang="en-US" sz="1700"/>
              <a:t>*Note: Dan, we think that using  injured instead of disabled at the beginning of the presentation might create some culture shock. We move to that language further into the ppt. </a:t>
            </a:r>
          </a:p>
        </p:txBody>
      </p:sp>
    </p:spTree>
    <p:extLst>
      <p:ext uri="{BB962C8B-B14F-4D97-AF65-F5344CB8AC3E}">
        <p14:creationId xmlns:p14="http://schemas.microsoft.com/office/powerpoint/2010/main" val="6326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BF0A150D-1BBE-4E66-8D5F-75E34BABC1AE}" type="slidenum">
              <a:rPr lang="en-US"/>
              <a:pPr>
                <a:defRPr/>
              </a:pPr>
              <a:t>‹#›</a:t>
            </a:fld>
            <a:endParaRPr lang="en-US"/>
          </a:p>
        </p:txBody>
      </p:sp>
    </p:spTree>
    <p:extLst>
      <p:ext uri="{BB962C8B-B14F-4D97-AF65-F5344CB8AC3E}">
        <p14:creationId xmlns:p14="http://schemas.microsoft.com/office/powerpoint/2010/main" val="437137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BD7C97B-F630-40D1-A9F5-12E9F0F6AFB1}" type="slidenum">
              <a:rPr lang="en-US"/>
              <a:pPr>
                <a:defRPr/>
              </a:pPr>
              <a:t>‹#›</a:t>
            </a:fld>
            <a:endParaRPr lang="en-US"/>
          </a:p>
        </p:txBody>
      </p:sp>
    </p:spTree>
    <p:extLst>
      <p:ext uri="{BB962C8B-B14F-4D97-AF65-F5344CB8AC3E}">
        <p14:creationId xmlns:p14="http://schemas.microsoft.com/office/powerpoint/2010/main" val="397907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FD9C9AE-C21C-4504-8611-C868581E96F2}" type="slidenum">
              <a:rPr lang="en-US"/>
              <a:pPr>
                <a:defRPr/>
              </a:pPr>
              <a:t>‹#›</a:t>
            </a:fld>
            <a:endParaRPr lang="en-US"/>
          </a:p>
        </p:txBody>
      </p:sp>
    </p:spTree>
    <p:extLst>
      <p:ext uri="{BB962C8B-B14F-4D97-AF65-F5344CB8AC3E}">
        <p14:creationId xmlns:p14="http://schemas.microsoft.com/office/powerpoint/2010/main" val="120741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74BA9AE0-C864-46DB-8982-32561AC64B92}" type="slidenum">
              <a:rPr lang="en-US"/>
              <a:pPr>
                <a:defRPr/>
              </a:pPr>
              <a:t>‹#›</a:t>
            </a:fld>
            <a:endParaRPr lang="en-US"/>
          </a:p>
        </p:txBody>
      </p:sp>
    </p:spTree>
    <p:extLst>
      <p:ext uri="{BB962C8B-B14F-4D97-AF65-F5344CB8AC3E}">
        <p14:creationId xmlns:p14="http://schemas.microsoft.com/office/powerpoint/2010/main" val="432443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DB8F22BD-E128-4213-87DB-5FE7927720BA}" type="slidenum">
              <a:rPr lang="en-US"/>
              <a:pPr>
                <a:defRPr/>
              </a:pPr>
              <a:t>‹#›</a:t>
            </a:fld>
            <a:endParaRPr lang="en-US"/>
          </a:p>
        </p:txBody>
      </p:sp>
    </p:spTree>
    <p:extLst>
      <p:ext uri="{BB962C8B-B14F-4D97-AF65-F5344CB8AC3E}">
        <p14:creationId xmlns:p14="http://schemas.microsoft.com/office/powerpoint/2010/main" val="169487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59090118-23F8-48B1-9D5F-F52A202B403B}" type="slidenum">
              <a:rPr lang="en-US"/>
              <a:pPr>
                <a:defRPr/>
              </a:pPr>
              <a:t>‹#›</a:t>
            </a:fld>
            <a:endParaRPr lang="en-US"/>
          </a:p>
        </p:txBody>
      </p:sp>
    </p:spTree>
    <p:extLst>
      <p:ext uri="{BB962C8B-B14F-4D97-AF65-F5344CB8AC3E}">
        <p14:creationId xmlns:p14="http://schemas.microsoft.com/office/powerpoint/2010/main" val="739181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27C1B956-CE4E-4BDF-A176-F99D89FEED7C}" type="slidenum">
              <a:rPr lang="en-US"/>
              <a:pPr>
                <a:defRPr/>
              </a:pPr>
              <a:t>‹#›</a:t>
            </a:fld>
            <a:endParaRPr lang="en-US"/>
          </a:p>
        </p:txBody>
      </p:sp>
    </p:spTree>
    <p:extLst>
      <p:ext uri="{BB962C8B-B14F-4D97-AF65-F5344CB8AC3E}">
        <p14:creationId xmlns:p14="http://schemas.microsoft.com/office/powerpoint/2010/main" val="28419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03481DD0-4671-4239-B629-14EA8C03BF5F}" type="slidenum">
              <a:rPr lang="en-US"/>
              <a:pPr>
                <a:defRPr/>
              </a:pPr>
              <a:t>‹#›</a:t>
            </a:fld>
            <a:endParaRPr lang="en-US"/>
          </a:p>
        </p:txBody>
      </p:sp>
    </p:spTree>
    <p:extLst>
      <p:ext uri="{BB962C8B-B14F-4D97-AF65-F5344CB8AC3E}">
        <p14:creationId xmlns:p14="http://schemas.microsoft.com/office/powerpoint/2010/main" val="132543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8BD6F35A-F765-41A9-B38D-C9E6F60F14E3}" type="slidenum">
              <a:rPr lang="en-US"/>
              <a:pPr>
                <a:defRPr/>
              </a:pPr>
              <a:t>‹#›</a:t>
            </a:fld>
            <a:endParaRPr lang="en-US"/>
          </a:p>
        </p:txBody>
      </p:sp>
    </p:spTree>
    <p:extLst>
      <p:ext uri="{BB962C8B-B14F-4D97-AF65-F5344CB8AC3E}">
        <p14:creationId xmlns:p14="http://schemas.microsoft.com/office/powerpoint/2010/main" val="130631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E1936CF-BFF9-4B17-BA84-0943D2C0DB97}" type="slidenum">
              <a:rPr lang="en-US"/>
              <a:pPr>
                <a:defRPr/>
              </a:pPr>
              <a:t>‹#›</a:t>
            </a:fld>
            <a:endParaRPr lang="en-US"/>
          </a:p>
        </p:txBody>
      </p:sp>
    </p:spTree>
    <p:extLst>
      <p:ext uri="{BB962C8B-B14F-4D97-AF65-F5344CB8AC3E}">
        <p14:creationId xmlns:p14="http://schemas.microsoft.com/office/powerpoint/2010/main" val="3457627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1DEB3AE5-7396-48F5-B4E0-D6ECE76856D0}" type="slidenum">
              <a:rPr lang="en-US"/>
              <a:pPr>
                <a:defRPr/>
              </a:pPr>
              <a:t>‹#›</a:t>
            </a:fld>
            <a:endParaRPr lang="en-US"/>
          </a:p>
        </p:txBody>
      </p:sp>
    </p:spTree>
    <p:extLst>
      <p:ext uri="{BB962C8B-B14F-4D97-AF65-F5344CB8AC3E}">
        <p14:creationId xmlns:p14="http://schemas.microsoft.com/office/powerpoint/2010/main" val="415328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752600" y="1600200"/>
            <a:ext cx="6629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5DA9B21F-41DE-4660-9097-146D1282FB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pitchFamily="1" charset="-128"/>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pitchFamily="1"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pitchFamily="1"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pitchFamily="1"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pitchFamily="1"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ＭＳ Ｐゴシック" pitchFamily="1" charset="-128"/>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pitchFamily="1"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ＭＳ Ｐゴシック" pitchFamily="1" charset="-128"/>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ＭＳ Ｐゴシック" pitchFamily="1"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davtn.gov/"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XbcY_udL72Y"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flickr.com/photos/tylerbolken/8773633548/"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ideo" Target="https://www.youtube.com/embed/P7pPMATHIc0?list=PLUHbfbDZQkcwjxKE4UcSGKB1t5Eist-zD" TargetMode="Externa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pDsGb40VnUI?list=PLUHbfbDZQkcwjxKE4UcSGKB1t5Eist-zD"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video" Target="https://www.youtube.com/embed/tHBXTGggZ2w?list=PLUHbfbDZQkcwjxKE4UcSGKB1t5Eist-zD" TargetMode="External"/><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Z:\CLIENTS\C_D\COMUNICAD\Jobs\13100_Comunicad_DAV_PPT\Customer_Originals\Art_Dept\PPT Slide Backgrounds\13100_DAV_PPT_SlideBG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1"/>
          <p:cNvSpPr txBox="1">
            <a:spLocks noChangeArrowheads="1"/>
          </p:cNvSpPr>
          <p:nvPr/>
        </p:nvSpPr>
        <p:spPr bwMode="auto">
          <a:xfrm>
            <a:off x="3124200" y="609600"/>
            <a:ext cx="49530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endParaRPr lang="en-US" altLang="en-US" sz="2400" b="1" dirty="0">
              <a:solidFill>
                <a:srgbClr val="BED12B"/>
              </a:solidFill>
              <a:latin typeface="Arial" charset="0"/>
            </a:endParaRPr>
          </a:p>
          <a:p>
            <a:pPr algn="ctr" eaLnBrk="1" hangingPunct="1">
              <a:spcBef>
                <a:spcPct val="0"/>
              </a:spcBef>
              <a:buFontTx/>
              <a:buNone/>
            </a:pPr>
            <a:r>
              <a:rPr lang="en-US" altLang="en-US" sz="3600" b="1" dirty="0">
                <a:latin typeface="Arial" charset="0"/>
              </a:rPr>
              <a:t>Department and Chapter Service Officer Certification Training Program</a:t>
            </a:r>
          </a:p>
          <a:p>
            <a:pPr algn="ctr" eaLnBrk="1" hangingPunct="1">
              <a:spcBef>
                <a:spcPct val="0"/>
              </a:spcBef>
              <a:buFontTx/>
              <a:buNone/>
            </a:pPr>
            <a:r>
              <a:rPr lang="en-US" altLang="en-US" sz="3600" b="1" dirty="0">
                <a:latin typeface="Arial" charset="0"/>
              </a:rPr>
              <a:t>- Level II -</a:t>
            </a:r>
            <a:endParaRPr lang="en-US" altLang="en-US" sz="1800" b="1" dirty="0">
              <a:latin typeface="Arial" charset="0"/>
            </a:endParaRPr>
          </a:p>
          <a:p>
            <a:pPr eaLnBrk="1" hangingPunct="1">
              <a:spcBef>
                <a:spcPct val="0"/>
              </a:spcBef>
              <a:buFontTx/>
              <a:buNone/>
            </a:pPr>
            <a:endParaRPr lang="en-US" altLang="en-US" sz="1800" dirty="0">
              <a:solidFill>
                <a:srgbClr val="005D7D"/>
              </a:solidFill>
              <a:latin typeface="Arial" charset="0"/>
            </a:endParaRPr>
          </a:p>
          <a:p>
            <a:pPr eaLnBrk="1" hangingPunct="1">
              <a:spcBef>
                <a:spcPct val="0"/>
              </a:spcBef>
              <a:buFontTx/>
              <a:buNone/>
            </a:pPr>
            <a:r>
              <a:rPr lang="en-US" altLang="en-US" sz="1400" dirty="0">
                <a:solidFill>
                  <a:srgbClr val="005D7D"/>
                </a:solidFill>
                <a:latin typeface="Arial" charset="0"/>
              </a:rPr>
              <a:t>		</a:t>
            </a:r>
          </a:p>
        </p:txBody>
      </p:sp>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A4D91-4F42-4E9D-A60C-AC018535A8D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6BBE8443-4964-462F-99CF-534B3CBF241D}"/>
              </a:ext>
            </a:extLst>
          </p:cNvPr>
          <p:cNvSpPr>
            <a:spLocks noGrp="1"/>
          </p:cNvSpPr>
          <p:nvPr>
            <p:ph type="sldNum" sz="quarter" idx="10"/>
          </p:nvPr>
        </p:nvSpPr>
        <p:spPr/>
        <p:txBody>
          <a:bodyPr/>
          <a:lstStyle/>
          <a:p>
            <a:pPr>
              <a:defRPr/>
            </a:pPr>
            <a:fld id="{74BA9AE0-C864-46DB-8982-32561AC64B92}" type="slidenum">
              <a:rPr lang="en-US" smtClean="0"/>
              <a:pPr>
                <a:defRPr/>
              </a:pPr>
              <a:t>10</a:t>
            </a:fld>
            <a:endParaRPr lang="en-US"/>
          </a:p>
        </p:txBody>
      </p:sp>
      <p:pic>
        <p:nvPicPr>
          <p:cNvPr id="9" name="Content Placeholder 8">
            <a:extLst>
              <a:ext uri="{FF2B5EF4-FFF2-40B4-BE49-F238E27FC236}">
                <a16:creationId xmlns:a16="http://schemas.microsoft.com/office/drawing/2014/main" id="{10C9FDCB-6FC5-4731-BB3C-5D062B87C6D0}"/>
              </a:ext>
            </a:extLst>
          </p:cNvPr>
          <p:cNvPicPr>
            <a:picLocks noGrp="1" noChangeAspect="1"/>
          </p:cNvPicPr>
          <p:nvPr>
            <p:ph idx="1"/>
          </p:nvPr>
        </p:nvPicPr>
        <p:blipFill>
          <a:blip r:embed="rId3"/>
          <a:stretch>
            <a:fillRect/>
          </a:stretch>
        </p:blipFill>
        <p:spPr>
          <a:xfrm>
            <a:off x="0" y="0"/>
            <a:ext cx="9143999" cy="6858000"/>
          </a:xfrm>
          <a:prstGeom prst="rect">
            <a:avLst/>
          </a:prstGeom>
        </p:spPr>
      </p:pic>
    </p:spTree>
    <p:extLst>
      <p:ext uri="{BB962C8B-B14F-4D97-AF65-F5344CB8AC3E}">
        <p14:creationId xmlns:p14="http://schemas.microsoft.com/office/powerpoint/2010/main" val="29790172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528762" y="1165227"/>
            <a:ext cx="7239000" cy="2308324"/>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5D5C5A"/>
                </a:solidFill>
              </a:rPr>
              <a:t>Military Sexual </a:t>
            </a:r>
          </a:p>
          <a:p>
            <a:pPr algn="ctr" eaLnBrk="1" hangingPunct="1">
              <a:defRPr/>
            </a:pPr>
            <a:r>
              <a:rPr lang="en-US" sz="4800" b="1" dirty="0">
                <a:solidFill>
                  <a:srgbClr val="5D5C5A"/>
                </a:solidFill>
              </a:rPr>
              <a:t>Trauma Claims</a:t>
            </a:r>
          </a:p>
          <a:p>
            <a:pPr algn="ctr" eaLnBrk="1" hangingPunct="1">
              <a:defRPr/>
            </a:pPr>
            <a:endParaRPr lang="en-US" sz="4800" b="1" dirty="0">
              <a:solidFill>
                <a:srgbClr val="5D5C5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363" y="3200400"/>
            <a:ext cx="5715798" cy="2667372"/>
          </a:xfrm>
          <a:prstGeom prst="rect">
            <a:avLst/>
          </a:prstGeom>
        </p:spPr>
      </p:pic>
      <p:sp>
        <p:nvSpPr>
          <p:cNvPr id="2" name="Slide Number Placeholder 1"/>
          <p:cNvSpPr>
            <a:spLocks noGrp="1"/>
          </p:cNvSpPr>
          <p:nvPr>
            <p:ph type="sldNum" sz="quarter" idx="10"/>
          </p:nvPr>
        </p:nvSpPr>
        <p:spPr/>
        <p:txBody>
          <a:bodyPr/>
          <a:lstStyle/>
          <a:p>
            <a:pPr>
              <a:defRPr/>
            </a:pPr>
            <a:r>
              <a:rPr lang="en-US" dirty="0"/>
              <a:t> Not in SOG Specifically    </a:t>
            </a:r>
            <a:fld id="{BF0A150D-1BBE-4E66-8D5F-75E34BABC1AE}" type="slidenum">
              <a:rPr lang="en-US" smtClean="0"/>
              <a:pPr>
                <a:defRPr/>
              </a:pPr>
              <a:t>100</a:t>
            </a:fld>
            <a:endParaRPr lang="en-US" dirty="0"/>
          </a:p>
        </p:txBody>
      </p:sp>
    </p:spTree>
    <p:extLst>
      <p:ext uri="{BB962C8B-B14F-4D97-AF65-F5344CB8AC3E}">
        <p14:creationId xmlns:p14="http://schemas.microsoft.com/office/powerpoint/2010/main" val="20242917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7848302"/>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Military Sexual Trauma</a:t>
            </a:r>
          </a:p>
          <a:p>
            <a:pPr lvl="0" algn="ctr" eaLnBrk="1" hangingPunct="1">
              <a:defRPr/>
            </a:pPr>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MST is a term used by VA to refer to a sexual assault or sexual harassment that occurred during military service.  This includes women and men.</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More than 20% of females are sexually assaulted while serving their country</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A female service member is more likely to be raped than killed in combat</a:t>
            </a:r>
          </a:p>
          <a:p>
            <a:pPr lvl="0" eaLnBrk="1" hangingPunct="1"/>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The military prosecutes less than 5% of the reported sexual assault cases</a:t>
            </a: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b="1" dirty="0">
                <a:solidFill>
                  <a:schemeClr val="tx1"/>
                </a:solidFill>
              </a:rPr>
              <a:t>Page 107   </a:t>
            </a:r>
            <a:fld id="{BF0A150D-1BBE-4E66-8D5F-75E34BABC1AE}" type="slidenum">
              <a:rPr lang="en-US" smtClean="0"/>
              <a:pPr>
                <a:defRPr/>
              </a:pPr>
              <a:t>101</a:t>
            </a:fld>
            <a:endParaRPr lang="en-US" dirty="0"/>
          </a:p>
        </p:txBody>
      </p:sp>
    </p:spTree>
    <p:extLst>
      <p:ext uri="{BB962C8B-B14F-4D97-AF65-F5344CB8AC3E}">
        <p14:creationId xmlns:p14="http://schemas.microsoft.com/office/powerpoint/2010/main" val="898146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6740307"/>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Military Sexual Trauma</a:t>
            </a:r>
          </a:p>
          <a:p>
            <a:pPr lvl="0" algn="ctr" eaLnBrk="1" hangingPunct="1">
              <a:defRPr/>
            </a:pPr>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According to DoD, 86.5% of sexual assaults are not reported, meaning that official documentation of many assaults may not exist.</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PTSD and other mental health conditions such as depression, anxiety, adjustment disorder, dissociative disorders, borderline personality disorder and substance abuse are linked to MST.</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b="1" dirty="0">
                <a:solidFill>
                  <a:schemeClr val="tx1"/>
                </a:solidFill>
              </a:rPr>
              <a:t>Page 106    </a:t>
            </a:r>
            <a:fld id="{BF0A150D-1BBE-4E66-8D5F-75E34BABC1AE}" type="slidenum">
              <a:rPr lang="en-US" smtClean="0"/>
              <a:pPr>
                <a:defRPr/>
              </a:pPr>
              <a:t>102</a:t>
            </a:fld>
            <a:endParaRPr lang="en-US" dirty="0"/>
          </a:p>
        </p:txBody>
      </p:sp>
    </p:spTree>
    <p:extLst>
      <p:ext uri="{BB962C8B-B14F-4D97-AF65-F5344CB8AC3E}">
        <p14:creationId xmlns:p14="http://schemas.microsoft.com/office/powerpoint/2010/main" val="29925440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8217634"/>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Military Sexual Trauma</a:t>
            </a:r>
          </a:p>
          <a:p>
            <a:pPr lvl="0" algn="ctr" eaLnBrk="1" hangingPunct="1">
              <a:defRPr/>
            </a:pPr>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Victims of MST may also have physical health problems like gastrointestinal  symptoms, back pain, headaches, sexual dysfunction or chronic fatigue.</a:t>
            </a:r>
          </a:p>
          <a:p>
            <a:pPr lvl="0" eaLnBrk="1" hangingPunct="1"/>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The VA provides free treatment for all conditions (physical and mental) related to MST.</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Even if a veteran is not eligible for VA Healthcare, they can still be eligible for free treatment due to MST.</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solidFill>
                  <a:schemeClr val="tx1"/>
                </a:solidFill>
              </a:rPr>
              <a:t>Page 107     </a:t>
            </a:r>
            <a:fld id="{BF0A150D-1BBE-4E66-8D5F-75E34BABC1AE}" type="slidenum">
              <a:rPr lang="en-US" smtClean="0"/>
              <a:pPr>
                <a:defRPr/>
              </a:pPr>
              <a:t>103</a:t>
            </a:fld>
            <a:endParaRPr lang="en-US" dirty="0"/>
          </a:p>
        </p:txBody>
      </p:sp>
    </p:spTree>
    <p:extLst>
      <p:ext uri="{BB962C8B-B14F-4D97-AF65-F5344CB8AC3E}">
        <p14:creationId xmlns:p14="http://schemas.microsoft.com/office/powerpoint/2010/main" val="32044786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7478970"/>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Military Sexual Trauma</a:t>
            </a:r>
          </a:p>
          <a:p>
            <a:pPr lvl="0" algn="ctr" eaLnBrk="1" hangingPunct="1">
              <a:defRPr/>
            </a:pPr>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Due to the personal and sensitive nature of MST stressors, victims often do not report or document the event when it occurs due to shame, guilt, or fear of reprisal.</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VA has specific regulations and procedures for MST claims that assist in developing evidence to support these claims. Regulations with special liberalizing considerations for claims for PTSD based on MST are found in 38 C.F.R. Section 3.304(f)(5).</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altLang="en-US" sz="2400" b="1" dirty="0">
              <a:solidFill>
                <a:schemeClr val="tx1">
                  <a:lumMod val="65000"/>
                  <a:lumOff val="35000"/>
                </a:schemeClr>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b="1" dirty="0">
                <a:solidFill>
                  <a:schemeClr val="tx1"/>
                </a:solidFill>
              </a:rPr>
              <a:t>Page 107    </a:t>
            </a:r>
            <a:fld id="{BF0A150D-1BBE-4E66-8D5F-75E34BABC1AE}" type="slidenum">
              <a:rPr lang="en-US" smtClean="0"/>
              <a:pPr>
                <a:defRPr/>
              </a:pPr>
              <a:t>104</a:t>
            </a:fld>
            <a:endParaRPr lang="en-US" dirty="0"/>
          </a:p>
        </p:txBody>
      </p:sp>
    </p:spTree>
    <p:extLst>
      <p:ext uri="{BB962C8B-B14F-4D97-AF65-F5344CB8AC3E}">
        <p14:creationId xmlns:p14="http://schemas.microsoft.com/office/powerpoint/2010/main" val="26586090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1993-63EF-49E0-9B11-02E77EAC21CB}"/>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Military Sexual Trauma.</a:t>
            </a:r>
            <a:r>
              <a:rPr lang="en-US" dirty="0"/>
              <a:t>	</a:t>
            </a:r>
          </a:p>
        </p:txBody>
      </p:sp>
      <p:sp>
        <p:nvSpPr>
          <p:cNvPr id="3" name="Content Placeholder 2">
            <a:extLst>
              <a:ext uri="{FF2B5EF4-FFF2-40B4-BE49-F238E27FC236}">
                <a16:creationId xmlns:a16="http://schemas.microsoft.com/office/drawing/2014/main" id="{852CD27F-04F4-4195-B30B-C544EB1E53FD}"/>
              </a:ext>
            </a:extLst>
          </p:cNvPr>
          <p:cNvSpPr>
            <a:spLocks noGrp="1"/>
          </p:cNvSpPr>
          <p:nvPr>
            <p:ph idx="1"/>
          </p:nvPr>
        </p:nvSpPr>
        <p:spPr/>
        <p:txBody>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IF a claimant is not comfortable speaking to you about the situation there is a counselor within the VA. A male and a female to assist the veteran in filing a claim.</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Refer to rule two and they will assist with the coordination</a:t>
            </a:r>
            <a:r>
              <a:rPr lang="en-US" dirty="0"/>
              <a:t>.</a:t>
            </a:r>
          </a:p>
        </p:txBody>
      </p:sp>
      <p:sp>
        <p:nvSpPr>
          <p:cNvPr id="4" name="Slide Number Placeholder 3">
            <a:extLst>
              <a:ext uri="{FF2B5EF4-FFF2-40B4-BE49-F238E27FC236}">
                <a16:creationId xmlns:a16="http://schemas.microsoft.com/office/drawing/2014/main" id="{514F77DD-BF8F-46E3-9129-A25B1EBC0140}"/>
              </a:ext>
            </a:extLst>
          </p:cNvPr>
          <p:cNvSpPr>
            <a:spLocks noGrp="1"/>
          </p:cNvSpPr>
          <p:nvPr>
            <p:ph type="sldNum" sz="quarter" idx="10"/>
          </p:nvPr>
        </p:nvSpPr>
        <p:spPr/>
        <p:txBody>
          <a:bodyPr/>
          <a:lstStyle/>
          <a:p>
            <a:pPr>
              <a:defRPr/>
            </a:pPr>
            <a:fld id="{74BA9AE0-C864-46DB-8982-32561AC64B92}" type="slidenum">
              <a:rPr lang="en-US" smtClean="0"/>
              <a:pPr>
                <a:defRPr/>
              </a:pPr>
              <a:t>105</a:t>
            </a:fld>
            <a:endParaRPr lang="en-US"/>
          </a:p>
        </p:txBody>
      </p:sp>
    </p:spTree>
    <p:extLst>
      <p:ext uri="{BB962C8B-B14F-4D97-AF65-F5344CB8AC3E}">
        <p14:creationId xmlns:p14="http://schemas.microsoft.com/office/powerpoint/2010/main" val="1079416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3046988"/>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Military Sexual Trauma</a:t>
            </a:r>
          </a:p>
          <a:p>
            <a:pPr lvl="0" algn="ctr" eaLnBrk="1" hangingPunct="1">
              <a:defRPr/>
            </a:pPr>
            <a:endParaRPr lang="en-US" altLang="en-US" sz="2400" b="1" dirty="0">
              <a:solidFill>
                <a:srgbClr val="5D5C5A"/>
              </a:solidFill>
              <a:ea typeface="MS PGothic" pitchFamily="34" charset="-128"/>
            </a:endParaRPr>
          </a:p>
          <a:p>
            <a:pPr lvl="0" eaLnBrk="1" hangingPunct="1"/>
            <a:r>
              <a:rPr lang="en-US" altLang="en-US" sz="2400" b="1" dirty="0">
                <a:solidFill>
                  <a:schemeClr val="tx1">
                    <a:lumMod val="65000"/>
                    <a:lumOff val="35000"/>
                  </a:schemeClr>
                </a:solidFill>
                <a:ea typeface="MS PGothic" pitchFamily="34" charset="-128"/>
              </a:rPr>
              <a:t>DAV has expanded the Service Officer Guide chapter on Compensation to include extensive information about helping veterans file MST claims, including interview techniques for service officers when assisting potential claimants.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733800"/>
            <a:ext cx="4114800" cy="2590800"/>
          </a:xfrm>
          <a:prstGeom prst="rect">
            <a:avLst/>
          </a:prstGeom>
        </p:spPr>
      </p:pic>
      <p:sp>
        <p:nvSpPr>
          <p:cNvPr id="3" name="Rectangle 2"/>
          <p:cNvSpPr/>
          <p:nvPr/>
        </p:nvSpPr>
        <p:spPr>
          <a:xfrm>
            <a:off x="5715001" y="6400800"/>
            <a:ext cx="2971800" cy="307777"/>
          </a:xfrm>
          <a:prstGeom prst="rect">
            <a:avLst/>
          </a:prstGeom>
        </p:spPr>
        <p:txBody>
          <a:bodyPr wrap="square">
            <a:spAutoFit/>
          </a:bodyPr>
          <a:lstStyle/>
          <a:p>
            <a:pPr lvl="0"/>
            <a:r>
              <a:rPr lang="en-US" sz="1400" dirty="0">
                <a:solidFill>
                  <a:prstClr val="black"/>
                </a:solidFill>
              </a:rPr>
              <a:t>Pages 106-109 Training Guide </a:t>
            </a:r>
          </a:p>
        </p:txBody>
      </p:sp>
      <p:sp>
        <p:nvSpPr>
          <p:cNvPr id="4" name="Slide Number Placeholder 3"/>
          <p:cNvSpPr>
            <a:spLocks noGrp="1"/>
          </p:cNvSpPr>
          <p:nvPr>
            <p:ph type="sldNum" sz="quarter" idx="10"/>
          </p:nvPr>
        </p:nvSpPr>
        <p:spPr/>
        <p:txBody>
          <a:bodyPr/>
          <a:lstStyle/>
          <a:p>
            <a:pPr>
              <a:defRPr/>
            </a:pPr>
            <a:fld id="{BF0A150D-1BBE-4E66-8D5F-75E34BABC1AE}" type="slidenum">
              <a:rPr lang="en-US" smtClean="0"/>
              <a:pPr>
                <a:defRPr/>
              </a:pPr>
              <a:t>106</a:t>
            </a:fld>
            <a:endParaRPr lang="en-US"/>
          </a:p>
        </p:txBody>
      </p:sp>
    </p:spTree>
    <p:extLst>
      <p:ext uri="{BB962C8B-B14F-4D97-AF65-F5344CB8AC3E}">
        <p14:creationId xmlns:p14="http://schemas.microsoft.com/office/powerpoint/2010/main" val="1445722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E11F51-6EF6-4BC1-9A6B-8C5A81A3B9CC}"/>
              </a:ext>
            </a:extLst>
          </p:cNvPr>
          <p:cNvSpPr>
            <a:spLocks noGrp="1"/>
          </p:cNvSpPr>
          <p:nvPr>
            <p:ph type="sldNum" sz="quarter" idx="10"/>
          </p:nvPr>
        </p:nvSpPr>
        <p:spPr/>
        <p:txBody>
          <a:bodyPr/>
          <a:lstStyle/>
          <a:p>
            <a:pPr>
              <a:defRPr/>
            </a:pPr>
            <a:fld id="{8BD6F35A-F765-41A9-B38D-C9E6F60F14E3}" type="slidenum">
              <a:rPr lang="en-US" smtClean="0"/>
              <a:pPr>
                <a:defRPr/>
              </a:pPr>
              <a:t>107</a:t>
            </a:fld>
            <a:endParaRPr lang="en-US"/>
          </a:p>
        </p:txBody>
      </p:sp>
      <p:pic>
        <p:nvPicPr>
          <p:cNvPr id="4" name="Picture 3" descr="Text&#10;&#10;Description automatically generated">
            <a:extLst>
              <a:ext uri="{FF2B5EF4-FFF2-40B4-BE49-F238E27FC236}">
                <a16:creationId xmlns:a16="http://schemas.microsoft.com/office/drawing/2014/main" id="{DE836072-5225-4719-9AF7-203ADBFB7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449" y="0"/>
            <a:ext cx="5295101" cy="6858000"/>
          </a:xfrm>
          <a:prstGeom prst="rect">
            <a:avLst/>
          </a:prstGeom>
        </p:spPr>
      </p:pic>
    </p:spTree>
    <p:extLst>
      <p:ext uri="{BB962C8B-B14F-4D97-AF65-F5344CB8AC3E}">
        <p14:creationId xmlns:p14="http://schemas.microsoft.com/office/powerpoint/2010/main" val="13568613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7F5F7C-24BE-4FB0-A816-25BBEDFD30A3}"/>
              </a:ext>
            </a:extLst>
          </p:cNvPr>
          <p:cNvSpPr>
            <a:spLocks noGrp="1"/>
          </p:cNvSpPr>
          <p:nvPr>
            <p:ph type="sldNum" sz="quarter" idx="10"/>
          </p:nvPr>
        </p:nvSpPr>
        <p:spPr/>
        <p:txBody>
          <a:bodyPr/>
          <a:lstStyle/>
          <a:p>
            <a:pPr>
              <a:defRPr/>
            </a:pPr>
            <a:fld id="{8BD6F35A-F765-41A9-B38D-C9E6F60F14E3}" type="slidenum">
              <a:rPr lang="en-US" smtClean="0"/>
              <a:pPr>
                <a:defRPr/>
              </a:pPr>
              <a:t>108</a:t>
            </a:fld>
            <a:endParaRPr lang="en-US"/>
          </a:p>
        </p:txBody>
      </p:sp>
      <p:pic>
        <p:nvPicPr>
          <p:cNvPr id="4" name="Picture 3" descr="Text&#10;&#10;Description automatically generated">
            <a:extLst>
              <a:ext uri="{FF2B5EF4-FFF2-40B4-BE49-F238E27FC236}">
                <a16:creationId xmlns:a16="http://schemas.microsoft.com/office/drawing/2014/main" id="{98405E51-B40B-4DEB-ABC3-4AB1BF184E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0"/>
            <a:ext cx="6934199" cy="6858000"/>
          </a:xfrm>
          <a:prstGeom prst="rect">
            <a:avLst/>
          </a:prstGeom>
        </p:spPr>
      </p:pic>
    </p:spTree>
    <p:extLst>
      <p:ext uri="{BB962C8B-B14F-4D97-AF65-F5344CB8AC3E}">
        <p14:creationId xmlns:p14="http://schemas.microsoft.com/office/powerpoint/2010/main" val="32997979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4BA9AE0-C864-46DB-8982-32561AC64B92}" type="slidenum">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5"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
        <p:nvSpPr>
          <p:cNvPr id="6"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pic>
        <p:nvPicPr>
          <p:cNvPr id="19460" name="Picture 4" descr="https://tse4.mm.bing.net/th?id=OIP.w2uFGpl3_AYFXF_HLmgwZgHaDt&amp;pid=Api&amp;P=0&amp;w=329&amp;h=1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743200"/>
            <a:ext cx="5348000" cy="26821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flipH="1">
            <a:off x="2636519" y="1371600"/>
            <a:ext cx="4678681"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rial" charset="0"/>
                <a:ea typeface="MS PGothic" pitchFamily="34" charset="-128"/>
                <a:cs typeface="+mn-cs"/>
              </a:rPr>
              <a:t>Mission Act Community Care</a:t>
            </a:r>
          </a:p>
        </p:txBody>
      </p:sp>
    </p:spTree>
    <p:extLst>
      <p:ext uri="{BB962C8B-B14F-4D97-AF65-F5344CB8AC3E}">
        <p14:creationId xmlns:p14="http://schemas.microsoft.com/office/powerpoint/2010/main" val="3306440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D9A1-FD8C-4BEB-BEA1-FF2793AA17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E20B618-D566-4723-A11C-26A8A991E29A}"/>
              </a:ext>
            </a:extLst>
          </p:cNvPr>
          <p:cNvPicPr>
            <a:picLocks noGrp="1" noChangeAspect="1"/>
          </p:cNvPicPr>
          <p:nvPr>
            <p:ph idx="1"/>
          </p:nvPr>
        </p:nvPicPr>
        <p:blipFill>
          <a:blip r:embed="rId3"/>
          <a:stretch>
            <a:fillRect/>
          </a:stretch>
        </p:blipFill>
        <p:spPr>
          <a:xfrm>
            <a:off x="0" y="0"/>
            <a:ext cx="9144000" cy="6857999"/>
          </a:xfrm>
          <a:prstGeom prst="rect">
            <a:avLst/>
          </a:prstGeom>
        </p:spPr>
      </p:pic>
      <p:sp>
        <p:nvSpPr>
          <p:cNvPr id="4" name="Slide Number Placeholder 3">
            <a:extLst>
              <a:ext uri="{FF2B5EF4-FFF2-40B4-BE49-F238E27FC236}">
                <a16:creationId xmlns:a16="http://schemas.microsoft.com/office/drawing/2014/main" id="{AD598E5C-2268-4AAC-A4CB-4E77DA9B98E2}"/>
              </a:ext>
            </a:extLst>
          </p:cNvPr>
          <p:cNvSpPr>
            <a:spLocks noGrp="1"/>
          </p:cNvSpPr>
          <p:nvPr>
            <p:ph type="sldNum" sz="quarter" idx="10"/>
          </p:nvPr>
        </p:nvSpPr>
        <p:spPr/>
        <p:txBody>
          <a:bodyPr/>
          <a:lstStyle/>
          <a:p>
            <a:pPr>
              <a:defRPr/>
            </a:pPr>
            <a:fld id="{74BA9AE0-C864-46DB-8982-32561AC64B92}" type="slidenum">
              <a:rPr lang="en-US" smtClean="0"/>
              <a:pPr>
                <a:defRPr/>
              </a:pPr>
              <a:t>11</a:t>
            </a:fld>
            <a:endParaRPr lang="en-US"/>
          </a:p>
        </p:txBody>
      </p:sp>
    </p:spTree>
    <p:extLst>
      <p:ext uri="{BB962C8B-B14F-4D97-AF65-F5344CB8AC3E}">
        <p14:creationId xmlns:p14="http://schemas.microsoft.com/office/powerpoint/2010/main" val="6199779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5" name="Title 1"/>
          <p:cNvSpPr>
            <a:spLocks noGrp="1"/>
          </p:cNvSpPr>
          <p:nvPr>
            <p:ph type="ctrTitle"/>
          </p:nvPr>
        </p:nvSpPr>
        <p:spPr>
          <a:xfrm>
            <a:off x="1981200" y="990600"/>
            <a:ext cx="6400800" cy="1646302"/>
          </a:xfrm>
        </p:spPr>
        <p:txBody>
          <a:bodyPr/>
          <a:lstStyle/>
          <a:p>
            <a:pPr algn="ctr"/>
            <a:r>
              <a:rPr lang="en-US" b="1" dirty="0">
                <a:solidFill>
                  <a:schemeClr val="tx1">
                    <a:lumMod val="65000"/>
                    <a:lumOff val="35000"/>
                  </a:schemeClr>
                </a:solidFill>
                <a:latin typeface="Arial" panose="020B0604020202020204" pitchFamily="34" charset="0"/>
                <a:cs typeface="Arial" panose="020B0604020202020204" pitchFamily="34" charset="0"/>
              </a:rPr>
              <a:t>What is the VA MISSION of 2018 Act?</a:t>
            </a:r>
          </a:p>
        </p:txBody>
      </p:sp>
      <p:sp>
        <p:nvSpPr>
          <p:cNvPr id="6" name="Subtitle 2"/>
          <p:cNvSpPr>
            <a:spLocks noGrp="1"/>
          </p:cNvSpPr>
          <p:nvPr>
            <p:ph type="subTitle" idx="1"/>
          </p:nvPr>
        </p:nvSpPr>
        <p:spPr>
          <a:xfrm>
            <a:off x="1981200" y="2636903"/>
            <a:ext cx="6267921" cy="3459098"/>
          </a:xfrm>
        </p:spPr>
        <p:txBody>
          <a:bodyPr>
            <a:noAutofit/>
          </a:bodyPr>
          <a:lstStyle/>
          <a:p>
            <a:pPr algn="l"/>
            <a:r>
              <a:rPr lang="en-US" sz="2400" dirty="0">
                <a:solidFill>
                  <a:schemeClr val="tx1"/>
                </a:solidFill>
                <a:latin typeface="Arial" panose="020B0604020202020204" pitchFamily="34" charset="0"/>
                <a:cs typeface="Arial" panose="020B0604020202020204" pitchFamily="34" charset="0"/>
              </a:rPr>
              <a:t>The VA MISSION Act of 2018 is the foundation that will fundamentally transform elements of VA’s health care system. </a:t>
            </a:r>
          </a:p>
          <a:p>
            <a:pPr algn="l"/>
            <a:r>
              <a:rPr lang="en-US" sz="2400" dirty="0">
                <a:solidFill>
                  <a:schemeClr val="tx1"/>
                </a:solidFill>
                <a:latin typeface="Arial" panose="020B0604020202020204" pitchFamily="34" charset="0"/>
                <a:cs typeface="Arial" panose="020B0604020202020204" pitchFamily="34" charset="0"/>
              </a:rPr>
              <a:t>VA Maintaining Internal Systems and Strengthening Integrated Outside Networks Act of 2018 was signed into law by the President on June 6, 2018.  (the MISSION Act).  The ACT was implemented June 6, 2019</a:t>
            </a:r>
          </a:p>
        </p:txBody>
      </p:sp>
      <p:sp>
        <p:nvSpPr>
          <p:cNvPr id="7"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37890163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CD9F18-75FA-48A0-9B31-42CD0E811B76}" type="slidenum">
              <a:rPr kumimoji="0" lang="en-US" alt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4"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pic>
        <p:nvPicPr>
          <p:cNvPr id="7" name="Picture 6"/>
          <p:cNvPicPr>
            <a:picLocks noChangeAspect="1"/>
          </p:cNvPicPr>
          <p:nvPr/>
        </p:nvPicPr>
        <p:blipFill>
          <a:blip r:embed="rId3"/>
          <a:stretch>
            <a:fillRect/>
          </a:stretch>
        </p:blipFill>
        <p:spPr>
          <a:xfrm>
            <a:off x="1793630" y="878835"/>
            <a:ext cx="6819848" cy="4226566"/>
          </a:xfrm>
          <a:prstGeom prst="rect">
            <a:avLst/>
          </a:prstGeom>
        </p:spPr>
      </p:pic>
      <p:sp>
        <p:nvSpPr>
          <p:cNvPr id="11" name="Rectangle 10"/>
          <p:cNvSpPr/>
          <p:nvPr/>
        </p:nvSpPr>
        <p:spPr>
          <a:xfrm>
            <a:off x="1869883" y="5146035"/>
            <a:ext cx="6778817"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charset="0"/>
                <a:ea typeface="MS PGothic" pitchFamily="34" charset="-128"/>
                <a:cs typeface="+mn-cs"/>
              </a:rPr>
              <a:t>IMPORTANT:</a:t>
            </a:r>
            <a:r>
              <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rPr>
              <a:t>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pitchFamily="34" charset="-128"/>
                <a:cs typeface="+mn-cs"/>
              </a:rPr>
              <a:t>Make sure VA confirms you are eligible and authorized before proceeding to Step 2.</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pitchFamily="34" charset="-128"/>
                <a:cs typeface="+mn-cs"/>
              </a:rPr>
              <a:t>The community provider selected must be in VA’s network and be willing to accept payment from VA.</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rial" charset="0"/>
                <a:ea typeface="MS PGothic" pitchFamily="34" charset="-128"/>
                <a:cs typeface="+mn-cs"/>
              </a:rPr>
              <a:t>If VA has not authorized follow-up care, your community provider should contact VA to arrange the care you need.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8"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3022966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CD9F18-75FA-48A0-9B31-42CD0E811B76}" type="slidenum">
              <a:rPr kumimoji="0" lang="en-US" alt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sp>
        <p:nvSpPr>
          <p:cNvPr id="3" name="Rectangle 2"/>
          <p:cNvSpPr/>
          <p:nvPr/>
        </p:nvSpPr>
        <p:spPr>
          <a:xfrm>
            <a:off x="1828800" y="909638"/>
            <a:ext cx="6858000" cy="563231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Arial" charset="0"/>
                <a:ea typeface="MS PGothic" pitchFamily="34" charset="-128"/>
                <a:cs typeface="+mn-cs"/>
              </a:rPr>
              <a:t>Community Care Eligibility Criteria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lumMod val="65000"/>
                  <a:lumOff val="35000"/>
                </a:prstClr>
              </a:solidFill>
              <a:effectLst/>
              <a:uLnTx/>
              <a:uFillTx/>
              <a:latin typeface="Arial"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MS PGothic" pitchFamily="34" charset="-128"/>
                <a:cs typeface="+mn-cs"/>
              </a:rPr>
              <a:t>Veteran Needs a Service Not Available at a VA Medical Facility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MS PGothic" pitchFamily="34" charset="-128"/>
                <a:cs typeface="+mn-cs"/>
              </a:rPr>
              <a:t>Veteran Lives in a U.S. State or Territory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MS PGothic" pitchFamily="34" charset="-128"/>
                <a:cs typeface="+mn-cs"/>
              </a:rPr>
              <a:t>Without a Full-Service VA Medical Facility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MS PGothic" pitchFamily="34" charset="-128"/>
                <a:cs typeface="+mn-cs"/>
              </a:rPr>
              <a:t>Veteran Qualifies under the “Grandfather” Provision Related to Distance Eligibility for the Veterans Choice Program</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MS PGothic" pitchFamily="34" charset="-128"/>
                <a:cs typeface="+mn-cs"/>
              </a:rPr>
              <a:t>VA Cannot Furnish Care within Certain Designated Access Standards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MS PGothic" pitchFamily="34" charset="-128"/>
                <a:cs typeface="+mn-cs"/>
              </a:rPr>
              <a:t>It Is in the Veteran’s Best Medical Interest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charset="0"/>
                <a:ea typeface="MS PGothic" pitchFamily="34" charset="-128"/>
                <a:cs typeface="+mn-cs"/>
              </a:rPr>
              <a:t>A VA Service Line Does Not Meet Certain Quality Standards</a:t>
            </a:r>
          </a:p>
        </p:txBody>
      </p:sp>
      <p:sp>
        <p:nvSpPr>
          <p:cNvPr id="5"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6"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23183559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667000" y="15038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528762" y="1165227"/>
            <a:ext cx="7239000" cy="2308324"/>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5D5C5A"/>
                </a:solidFill>
              </a:rPr>
              <a:t>Do</a:t>
            </a:r>
            <a:r>
              <a:rPr lang="en-US" sz="4800" dirty="0">
                <a:solidFill>
                  <a:srgbClr val="5D5C5A"/>
                </a:solidFill>
              </a:rPr>
              <a:t>s &amp; </a:t>
            </a:r>
            <a:r>
              <a:rPr lang="en-US" sz="4800" b="1" dirty="0">
                <a:solidFill>
                  <a:srgbClr val="5D5C5A"/>
                </a:solidFill>
              </a:rPr>
              <a:t>Don’t</a:t>
            </a:r>
            <a:r>
              <a:rPr lang="en-US" sz="4800" dirty="0">
                <a:solidFill>
                  <a:srgbClr val="5D5C5A"/>
                </a:solidFill>
              </a:rPr>
              <a:t>s</a:t>
            </a:r>
          </a:p>
          <a:p>
            <a:pPr algn="ctr" eaLnBrk="1" hangingPunct="1">
              <a:defRPr/>
            </a:pPr>
            <a:r>
              <a:rPr lang="en-US" sz="4800" b="1" dirty="0">
                <a:solidFill>
                  <a:srgbClr val="5D5C5A"/>
                </a:solidFill>
              </a:rPr>
              <a:t>&amp;</a:t>
            </a:r>
          </a:p>
          <a:p>
            <a:pPr algn="ctr" eaLnBrk="1" hangingPunct="1">
              <a:defRPr/>
            </a:pPr>
            <a:r>
              <a:rPr lang="en-US" sz="4800" b="1" dirty="0">
                <a:solidFill>
                  <a:srgbClr val="5D5C5A"/>
                </a:solidFill>
              </a:rPr>
              <a:t>Service Officer Guide</a:t>
            </a:r>
          </a:p>
        </p:txBody>
      </p:sp>
      <p:pic>
        <p:nvPicPr>
          <p:cNvPr id="2" name="Picture 1"/>
          <p:cNvPicPr>
            <a:picLocks noChangeAspect="1"/>
          </p:cNvPicPr>
          <p:nvPr/>
        </p:nvPicPr>
        <p:blipFill>
          <a:blip r:embed="rId3"/>
          <a:stretch>
            <a:fillRect/>
          </a:stretch>
        </p:blipFill>
        <p:spPr>
          <a:xfrm>
            <a:off x="3429000" y="3473551"/>
            <a:ext cx="3276600" cy="2649436"/>
          </a:xfrm>
          <a:prstGeom prst="rect">
            <a:avLst/>
          </a:prstGeom>
        </p:spPr>
      </p:pic>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113</a:t>
            </a:fld>
            <a:endParaRPr lang="en-US"/>
          </a:p>
        </p:txBody>
      </p:sp>
    </p:spTree>
    <p:extLst>
      <p:ext uri="{BB962C8B-B14F-4D97-AF65-F5344CB8AC3E}">
        <p14:creationId xmlns:p14="http://schemas.microsoft.com/office/powerpoint/2010/main" val="28751638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5059"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2" name="Rectangle 1"/>
          <p:cNvSpPr/>
          <p:nvPr/>
        </p:nvSpPr>
        <p:spPr>
          <a:xfrm>
            <a:off x="1905000" y="1143000"/>
            <a:ext cx="6324600" cy="4124325"/>
          </a:xfrm>
          <a:prstGeom prst="rect">
            <a:avLst/>
          </a:prstGeom>
        </p:spPr>
        <p:txBody>
          <a:bodyPr>
            <a:spAutoFit/>
          </a:bodyPr>
          <a:lstStyle/>
          <a:p>
            <a:pPr>
              <a:defRPr/>
            </a:pPr>
            <a:r>
              <a:rPr lang="en-US" sz="3600" b="1" dirty="0">
                <a:solidFill>
                  <a:srgbClr val="00B050"/>
                </a:solidFill>
                <a:ea typeface="ＭＳ Ｐゴシック" pitchFamily="34" charset="-128"/>
              </a:rPr>
              <a:t>Do!</a:t>
            </a:r>
          </a:p>
          <a:p>
            <a:pPr lvl="1">
              <a:spcBef>
                <a:spcPts val="1200"/>
              </a:spcBef>
              <a:buFont typeface="Wingdings" pitchFamily="2" charset="2"/>
              <a:buChar char="Ø"/>
              <a:defRPr/>
            </a:pPr>
            <a:r>
              <a:rPr lang="en-US" sz="2400" b="1" dirty="0">
                <a:solidFill>
                  <a:srgbClr val="FF0000"/>
                </a:solidFill>
                <a:ea typeface="ＭＳ Ｐゴシック" pitchFamily="34" charset="-128"/>
              </a:rPr>
              <a:t>Refer all inquiries to the NSO</a:t>
            </a:r>
          </a:p>
          <a:p>
            <a:pPr lvl="1">
              <a:spcBef>
                <a:spcPts val="1200"/>
              </a:spcBef>
              <a:buFont typeface="Wingdings" pitchFamily="2" charset="2"/>
              <a:buChar char="Ø"/>
              <a:defRPr/>
            </a:pPr>
            <a:r>
              <a:rPr lang="en-US" sz="2400" b="1" dirty="0">
                <a:solidFill>
                  <a:schemeClr val="tx1">
                    <a:lumMod val="60000"/>
                    <a:lumOff val="40000"/>
                  </a:schemeClr>
                </a:solidFill>
                <a:ea typeface="ＭＳ Ｐゴシック" pitchFamily="34" charset="-128"/>
              </a:rPr>
              <a:t>Immediately forward all 	communications to the NSO</a:t>
            </a:r>
          </a:p>
          <a:p>
            <a:pPr lvl="1">
              <a:spcBef>
                <a:spcPts val="1200"/>
              </a:spcBef>
              <a:buFont typeface="Wingdings" pitchFamily="2" charset="2"/>
              <a:buChar char="Ø"/>
              <a:defRPr/>
            </a:pPr>
            <a:r>
              <a:rPr lang="en-US" sz="2400" b="1" dirty="0">
                <a:solidFill>
                  <a:schemeClr val="tx1">
                    <a:lumMod val="60000"/>
                    <a:lumOff val="40000"/>
                  </a:schemeClr>
                </a:solidFill>
                <a:ea typeface="ＭＳ Ｐゴシック" pitchFamily="34" charset="-128"/>
              </a:rPr>
              <a:t>Submit complete and current 	claimant information</a:t>
            </a:r>
          </a:p>
          <a:p>
            <a:pPr lvl="1">
              <a:spcBef>
                <a:spcPts val="1200"/>
              </a:spcBef>
              <a:buFont typeface="Wingdings" pitchFamily="2" charset="2"/>
              <a:buChar char="Ø"/>
              <a:defRPr/>
            </a:pPr>
            <a:r>
              <a:rPr lang="en-US" sz="2400" b="1" dirty="0">
                <a:solidFill>
                  <a:schemeClr val="tx1">
                    <a:lumMod val="60000"/>
                    <a:lumOff val="40000"/>
                  </a:schemeClr>
                </a:solidFill>
                <a:ea typeface="ＭＳ Ｐゴシック" pitchFamily="34" charset="-128"/>
              </a:rPr>
              <a:t>Maintain contact with the NSO</a:t>
            </a:r>
          </a:p>
          <a:p>
            <a:pPr lvl="1">
              <a:spcBef>
                <a:spcPts val="1200"/>
              </a:spcBef>
              <a:buFont typeface="Wingdings" pitchFamily="2" charset="2"/>
              <a:buChar char="Ø"/>
              <a:defRPr/>
            </a:pPr>
            <a:r>
              <a:rPr lang="en-US" sz="2400" b="1" dirty="0">
                <a:solidFill>
                  <a:schemeClr val="tx1">
                    <a:lumMod val="60000"/>
                    <a:lumOff val="40000"/>
                  </a:schemeClr>
                </a:solidFill>
                <a:ea typeface="ＭＳ Ｐゴシック" pitchFamily="34" charset="-128"/>
              </a:rPr>
              <a:t>Keep it simple</a:t>
            </a:r>
          </a:p>
        </p:txBody>
      </p:sp>
      <p:pic>
        <p:nvPicPr>
          <p:cNvPr id="450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572000"/>
            <a:ext cx="14859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24600" y="6400800"/>
            <a:ext cx="2316454" cy="307777"/>
          </a:xfrm>
          <a:prstGeom prst="rect">
            <a:avLst/>
          </a:prstGeom>
        </p:spPr>
        <p:txBody>
          <a:bodyPr wrap="square">
            <a:spAutoFit/>
          </a:bodyPr>
          <a:lstStyle/>
          <a:p>
            <a:pPr lvl="0"/>
            <a:r>
              <a:rPr lang="en-US" sz="1400" dirty="0">
                <a:solidFill>
                  <a:prstClr val="black"/>
                </a:solidFill>
              </a:rPr>
              <a:t>Page 75 Training Guide </a:t>
            </a:r>
          </a:p>
        </p:txBody>
      </p:sp>
      <p:sp>
        <p:nvSpPr>
          <p:cNvPr id="4" name="Slide Number Placeholder 3"/>
          <p:cNvSpPr>
            <a:spLocks noGrp="1"/>
          </p:cNvSpPr>
          <p:nvPr>
            <p:ph type="sldNum" sz="quarter" idx="10"/>
          </p:nvPr>
        </p:nvSpPr>
        <p:spPr/>
        <p:txBody>
          <a:bodyPr/>
          <a:lstStyle/>
          <a:p>
            <a:pPr>
              <a:defRPr/>
            </a:pPr>
            <a:fld id="{BF0A150D-1BBE-4E66-8D5F-75E34BABC1AE}" type="slidenum">
              <a:rPr lang="en-US" smtClean="0"/>
              <a:pPr>
                <a:defRPr/>
              </a:pPr>
              <a:t>114</a:t>
            </a:fld>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6083" name="TextBox 1"/>
          <p:cNvSpPr txBox="1">
            <a:spLocks noChangeArrowheads="1"/>
          </p:cNvSpPr>
          <p:nvPr/>
        </p:nvSpPr>
        <p:spPr bwMode="auto">
          <a:xfrm>
            <a:off x="2971800" y="2286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2" name="Rectangle 1"/>
          <p:cNvSpPr/>
          <p:nvPr/>
        </p:nvSpPr>
        <p:spPr>
          <a:xfrm>
            <a:off x="1905000" y="1143000"/>
            <a:ext cx="6324600" cy="461963"/>
          </a:xfrm>
          <a:prstGeom prst="rect">
            <a:avLst/>
          </a:prstGeom>
        </p:spPr>
        <p:txBody>
          <a:bodyPr>
            <a:spAutoFit/>
          </a:bodyPr>
          <a:lstStyle/>
          <a:p>
            <a:pPr>
              <a:defRPr/>
            </a:pPr>
            <a:endParaRPr lang="en-US" sz="2400" b="1" dirty="0">
              <a:solidFill>
                <a:schemeClr val="tx1">
                  <a:lumMod val="60000"/>
                  <a:lumOff val="40000"/>
                </a:schemeClr>
              </a:solidFill>
              <a:ea typeface="ＭＳ Ｐゴシック" pitchFamily="34" charset="-128"/>
            </a:endParaRPr>
          </a:p>
        </p:txBody>
      </p:sp>
      <p:sp>
        <p:nvSpPr>
          <p:cNvPr id="3" name="Rectangle 2"/>
          <p:cNvSpPr/>
          <p:nvPr/>
        </p:nvSpPr>
        <p:spPr>
          <a:xfrm>
            <a:off x="1905000" y="990600"/>
            <a:ext cx="6324600" cy="4216400"/>
          </a:xfrm>
          <a:prstGeom prst="rect">
            <a:avLst/>
          </a:prstGeom>
        </p:spPr>
        <p:txBody>
          <a:bodyPr>
            <a:spAutoFit/>
          </a:bodyPr>
          <a:lstStyle/>
          <a:p>
            <a:pPr>
              <a:defRPr/>
            </a:pPr>
            <a:r>
              <a:rPr lang="en-US" sz="3600" b="1" dirty="0">
                <a:solidFill>
                  <a:srgbClr val="FF0000"/>
                </a:solidFill>
                <a:ea typeface="ＭＳ Ｐゴシック" pitchFamily="34" charset="-128"/>
              </a:rPr>
              <a:t>Don’t!</a:t>
            </a:r>
          </a:p>
          <a:p>
            <a:pPr lvl="1">
              <a:spcBef>
                <a:spcPts val="1200"/>
              </a:spcBef>
              <a:buFont typeface="Wingdings" pitchFamily="2" charset="2"/>
              <a:buChar char="Ø"/>
              <a:defRPr/>
            </a:pPr>
            <a:r>
              <a:rPr lang="en-US" sz="2400" b="1" dirty="0">
                <a:solidFill>
                  <a:srgbClr val="FF0000"/>
                </a:solidFill>
                <a:ea typeface="ＭＳ Ｐゴシック" pitchFamily="34" charset="-128"/>
              </a:rPr>
              <a:t>Don’t maintain any claimant files or 	records</a:t>
            </a:r>
          </a:p>
          <a:p>
            <a:pPr lvl="1">
              <a:spcBef>
                <a:spcPts val="1200"/>
              </a:spcBef>
              <a:buFont typeface="Wingdings" pitchFamily="2" charset="2"/>
              <a:buChar char="Ø"/>
              <a:defRPr/>
            </a:pPr>
            <a:r>
              <a:rPr lang="en-US" sz="2400" b="1" dirty="0">
                <a:solidFill>
                  <a:schemeClr val="tx1">
                    <a:lumMod val="60000"/>
                    <a:lumOff val="40000"/>
                  </a:schemeClr>
                </a:solidFill>
                <a:ea typeface="ＭＳ Ｐゴシック" pitchFamily="34" charset="-128"/>
              </a:rPr>
              <a:t>Don’t complete unfamiliar forms or 	applications</a:t>
            </a:r>
          </a:p>
          <a:p>
            <a:pPr lvl="1">
              <a:spcBef>
                <a:spcPts val="1200"/>
              </a:spcBef>
              <a:buFont typeface="Wingdings" pitchFamily="2" charset="2"/>
              <a:buChar char="Ø"/>
              <a:defRPr/>
            </a:pPr>
            <a:r>
              <a:rPr lang="en-US" sz="2400" b="1" dirty="0">
                <a:solidFill>
                  <a:srgbClr val="FF0000"/>
                </a:solidFill>
                <a:ea typeface="ＭＳ Ｐゴシック" pitchFamily="34" charset="-128"/>
              </a:rPr>
              <a:t>Don’t submit any claimant 	correspondence or evidence 	directly to VA</a:t>
            </a:r>
          </a:p>
          <a:p>
            <a:pPr lvl="1">
              <a:spcBef>
                <a:spcPts val="1200"/>
              </a:spcBef>
              <a:buFont typeface="Wingdings" pitchFamily="2" charset="2"/>
              <a:buChar char="Ø"/>
              <a:defRPr/>
            </a:pPr>
            <a:r>
              <a:rPr lang="en-US" sz="2400" b="1" dirty="0">
                <a:solidFill>
                  <a:schemeClr val="tx1">
                    <a:lumMod val="60000"/>
                    <a:lumOff val="40000"/>
                  </a:schemeClr>
                </a:solidFill>
                <a:ea typeface="ＭＳ Ｐゴシック" pitchFamily="34" charset="-128"/>
              </a:rPr>
              <a:t>Don’t promise anything</a:t>
            </a:r>
          </a:p>
        </p:txBody>
      </p:sp>
      <p:pic>
        <p:nvPicPr>
          <p:cNvPr id="4608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572000"/>
            <a:ext cx="14859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48400" y="6400800"/>
            <a:ext cx="2419161" cy="307777"/>
          </a:xfrm>
          <a:prstGeom prst="rect">
            <a:avLst/>
          </a:prstGeom>
        </p:spPr>
        <p:txBody>
          <a:bodyPr wrap="square">
            <a:spAutoFit/>
          </a:bodyPr>
          <a:lstStyle/>
          <a:p>
            <a:pPr lvl="0"/>
            <a:r>
              <a:rPr lang="en-US" sz="1400" dirty="0">
                <a:solidFill>
                  <a:prstClr val="black"/>
                </a:solidFill>
              </a:rPr>
              <a:t>Page 75 Training Guide </a:t>
            </a:r>
          </a:p>
        </p:txBody>
      </p:sp>
      <p:sp>
        <p:nvSpPr>
          <p:cNvPr id="5" name="Slide Number Placeholder 4"/>
          <p:cNvSpPr>
            <a:spLocks noGrp="1"/>
          </p:cNvSpPr>
          <p:nvPr>
            <p:ph type="sldNum" sz="quarter" idx="10"/>
          </p:nvPr>
        </p:nvSpPr>
        <p:spPr/>
        <p:txBody>
          <a:bodyPr/>
          <a:lstStyle/>
          <a:p>
            <a:pPr>
              <a:defRPr/>
            </a:pPr>
            <a:fld id="{BF0A150D-1BBE-4E66-8D5F-75E34BABC1AE}" type="slidenum">
              <a:rPr lang="en-US" smtClean="0"/>
              <a:pPr>
                <a:defRPr/>
              </a:pPr>
              <a:t>115</a:t>
            </a:fld>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7107" name="TextBox 1"/>
          <p:cNvSpPr txBox="1">
            <a:spLocks noChangeArrowheads="1"/>
          </p:cNvSpPr>
          <p:nvPr/>
        </p:nvSpPr>
        <p:spPr bwMode="auto">
          <a:xfrm>
            <a:off x="3048000" y="330199"/>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752600" y="1219200"/>
            <a:ext cx="6705600" cy="2678113"/>
          </a:xfrm>
          <a:prstGeom prst="rect">
            <a:avLst/>
          </a:prstGeom>
          <a:noFill/>
          <a:ln>
            <a:noFill/>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Department and Chapter Service Officer Information Resource</a:t>
            </a:r>
          </a:p>
          <a:p>
            <a:pPr marL="342900" indent="-342900" eaLnBrk="1" hangingPunct="1">
              <a:buFont typeface="Wingdings" panose="05000000000000000000" pitchFamily="2" charset="2"/>
              <a:buChar char="Ø"/>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rgbClr val="FF0000"/>
                </a:solidFill>
              </a:rPr>
              <a:t>Available as a digital PDF file on the “Members Only” section of DAV.org.</a:t>
            </a:r>
          </a:p>
          <a:p>
            <a:pPr marL="342900" indent="-342900" eaLnBrk="1" hangingPunct="1">
              <a:buFont typeface="Wingdings" panose="05000000000000000000" pitchFamily="2" charset="2"/>
              <a:buChar char="Ø"/>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endParaRPr lang="en-US" sz="2400" b="1" dirty="0">
              <a:solidFill>
                <a:schemeClr val="tx1">
                  <a:lumMod val="60000"/>
                  <a:lumOff val="40000"/>
                </a:schemeClr>
              </a:solidFill>
            </a:endParaRPr>
          </a:p>
        </p:txBody>
      </p:sp>
      <p:pic>
        <p:nvPicPr>
          <p:cNvPr id="2" name="Picture 1"/>
          <p:cNvPicPr>
            <a:picLocks noChangeAspect="1"/>
          </p:cNvPicPr>
          <p:nvPr/>
        </p:nvPicPr>
        <p:blipFill>
          <a:blip r:embed="rId3"/>
          <a:stretch>
            <a:fillRect/>
          </a:stretch>
        </p:blipFill>
        <p:spPr>
          <a:xfrm>
            <a:off x="2857500" y="3352800"/>
            <a:ext cx="4495800" cy="2713038"/>
          </a:xfrm>
          <a:prstGeom prst="rect">
            <a:avLst/>
          </a:prstGeom>
          <a:ln>
            <a:solidFill>
              <a:schemeClr val="tx1">
                <a:alpha val="98000"/>
              </a:schemeClr>
            </a:solidFill>
          </a:ln>
          <a:effectLst>
            <a:outerShdw blurRad="50800" dist="101600" dir="2700000" algn="tl" rotWithShape="0">
              <a:prstClr val="black">
                <a:alpha val="40000"/>
              </a:prstClr>
            </a:outerShdw>
          </a:effectLst>
        </p:spPr>
      </p:pic>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116</a:t>
            </a:fld>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C22C-03B3-496E-B71A-C2E6CA295704}"/>
              </a:ext>
            </a:extLst>
          </p:cNvPr>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Chapter</a:t>
            </a:r>
            <a:r>
              <a:rPr lang="en-US" dirty="0"/>
              <a:t> Service Officers</a:t>
            </a:r>
          </a:p>
        </p:txBody>
      </p:sp>
      <p:sp>
        <p:nvSpPr>
          <p:cNvPr id="3" name="Content Placeholder 2">
            <a:extLst>
              <a:ext uri="{FF2B5EF4-FFF2-40B4-BE49-F238E27FC236}">
                <a16:creationId xmlns:a16="http://schemas.microsoft.com/office/drawing/2014/main" id="{05CE02BF-B107-48DF-8C84-2899FD73895E}"/>
              </a:ext>
            </a:extLst>
          </p:cNvPr>
          <p:cNvSpPr>
            <a:spLocks noGrp="1"/>
          </p:cNvSpPr>
          <p:nvPr>
            <p:ph idx="1"/>
          </p:nvPr>
        </p:nvSpPr>
        <p:spPr/>
        <p:txBody>
          <a:bodyPr/>
          <a:lstStyle/>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Chapter Service Officers must be certified annually by successful completion of required training under the supervision of the National Service Program</a:t>
            </a:r>
            <a:r>
              <a:rPr lang="en-US" dirty="0">
                <a:solidFill>
                  <a:srgbClr val="FF0000"/>
                </a:solidFill>
              </a:rPr>
              <a:t>. </a:t>
            </a:r>
          </a:p>
        </p:txBody>
      </p:sp>
      <p:sp>
        <p:nvSpPr>
          <p:cNvPr id="4" name="Slide Number Placeholder 3">
            <a:extLst>
              <a:ext uri="{FF2B5EF4-FFF2-40B4-BE49-F238E27FC236}">
                <a16:creationId xmlns:a16="http://schemas.microsoft.com/office/drawing/2014/main" id="{AD52C97E-C788-46CA-B7C4-3FAA6E43CFFE}"/>
              </a:ext>
            </a:extLst>
          </p:cNvPr>
          <p:cNvSpPr>
            <a:spLocks noGrp="1"/>
          </p:cNvSpPr>
          <p:nvPr>
            <p:ph type="sldNum" sz="quarter" idx="10"/>
          </p:nvPr>
        </p:nvSpPr>
        <p:spPr/>
        <p:txBody>
          <a:bodyPr/>
          <a:lstStyle/>
          <a:p>
            <a:pPr>
              <a:defRPr/>
            </a:pPr>
            <a:fld id="{74BA9AE0-C864-46DB-8982-32561AC64B92}" type="slidenum">
              <a:rPr lang="en-US" smtClean="0"/>
              <a:pPr>
                <a:defRPr/>
              </a:pPr>
              <a:t>117</a:t>
            </a:fld>
            <a:endParaRPr lang="en-US"/>
          </a:p>
        </p:txBody>
      </p:sp>
    </p:spTree>
    <p:extLst>
      <p:ext uri="{BB962C8B-B14F-4D97-AF65-F5344CB8AC3E}">
        <p14:creationId xmlns:p14="http://schemas.microsoft.com/office/powerpoint/2010/main" val="5530071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4DBB-A1BA-41BD-B221-F8000E199FDB}"/>
              </a:ext>
            </a:extLst>
          </p:cNvPr>
          <p:cNvSpPr>
            <a:spLocks noGrp="1"/>
          </p:cNvSpPr>
          <p:nvPr>
            <p:ph type="title"/>
          </p:nvPr>
        </p:nvSpPr>
        <p:spPr>
          <a:xfrm>
            <a:off x="457200" y="160337"/>
            <a:ext cx="8229600" cy="1143000"/>
          </a:xfrm>
        </p:spPr>
        <p:txBody>
          <a:bodyPr/>
          <a:lstStyle/>
          <a:p>
            <a:r>
              <a:rPr lang="en-US" dirty="0"/>
              <a:t>Service Officer Guide</a:t>
            </a:r>
          </a:p>
        </p:txBody>
      </p:sp>
      <p:sp>
        <p:nvSpPr>
          <p:cNvPr id="3" name="Content Placeholder 2">
            <a:extLst>
              <a:ext uri="{FF2B5EF4-FFF2-40B4-BE49-F238E27FC236}">
                <a16:creationId xmlns:a16="http://schemas.microsoft.com/office/drawing/2014/main" id="{A470AE58-DD8E-4EFC-A78C-2A7A87B96145}"/>
              </a:ext>
            </a:extLst>
          </p:cNvPr>
          <p:cNvSpPr>
            <a:spLocks noGrp="1"/>
          </p:cNvSpPr>
          <p:nvPr>
            <p:ph idx="1"/>
          </p:nvPr>
        </p:nvSpPr>
        <p:spPr/>
        <p:txBody>
          <a:bodyPr/>
          <a:lstStyle/>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The Service Officer Guide is available to service officers for download at:</a:t>
            </a:r>
          </a:p>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DAV.org Members Only Section</a:t>
            </a:r>
          </a:p>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TYPE in your Membership#</a:t>
            </a:r>
          </a:p>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Then Service Officer Guide</a:t>
            </a:r>
          </a:p>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Also, </a:t>
            </a:r>
            <a:r>
              <a:rPr lang="en-US" sz="2400" dirty="0">
                <a:solidFill>
                  <a:srgbClr val="FF0000"/>
                </a:solidFill>
                <a:latin typeface="Arial" panose="020B0604020202020204" pitchFamily="34" charset="0"/>
                <a:cs typeface="Arial" panose="020B0604020202020204" pitchFamily="34" charset="0"/>
                <a:hlinkClick r:id="rId3"/>
              </a:rPr>
              <a:t>www.DAVTN.GOV</a:t>
            </a:r>
            <a:r>
              <a:rPr lang="en-US" sz="2400" dirty="0">
                <a:solidFill>
                  <a:srgbClr val="FF0000"/>
                </a:solidFill>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D723E3E8-62DD-446E-BC9C-5FBEDDB49335}"/>
              </a:ext>
            </a:extLst>
          </p:cNvPr>
          <p:cNvSpPr>
            <a:spLocks noGrp="1"/>
          </p:cNvSpPr>
          <p:nvPr>
            <p:ph type="sldNum" sz="quarter" idx="10"/>
          </p:nvPr>
        </p:nvSpPr>
        <p:spPr/>
        <p:txBody>
          <a:bodyPr/>
          <a:lstStyle/>
          <a:p>
            <a:pPr>
              <a:defRPr/>
            </a:pPr>
            <a:fld id="{74BA9AE0-C864-46DB-8982-32561AC64B92}" type="slidenum">
              <a:rPr lang="en-US" smtClean="0"/>
              <a:pPr>
                <a:defRPr/>
              </a:pPr>
              <a:t>118</a:t>
            </a:fld>
            <a:endParaRPr lang="en-US"/>
          </a:p>
        </p:txBody>
      </p:sp>
    </p:spTree>
    <p:extLst>
      <p:ext uri="{BB962C8B-B14F-4D97-AF65-F5344CB8AC3E}">
        <p14:creationId xmlns:p14="http://schemas.microsoft.com/office/powerpoint/2010/main" val="18683901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8131" name="TextBox 1"/>
          <p:cNvSpPr txBox="1">
            <a:spLocks noChangeArrowheads="1"/>
          </p:cNvSpPr>
          <p:nvPr/>
        </p:nvSpPr>
        <p:spPr bwMode="auto">
          <a:xfrm>
            <a:off x="3048000" y="2286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Knowledge Assessment</a:t>
            </a:r>
          </a:p>
        </p:txBody>
      </p:sp>
      <p:sp>
        <p:nvSpPr>
          <p:cNvPr id="2" name="Rectangle 1"/>
          <p:cNvSpPr/>
          <p:nvPr/>
        </p:nvSpPr>
        <p:spPr>
          <a:xfrm>
            <a:off x="1905000" y="1143000"/>
            <a:ext cx="6324600" cy="461963"/>
          </a:xfrm>
          <a:prstGeom prst="rect">
            <a:avLst/>
          </a:prstGeom>
        </p:spPr>
        <p:txBody>
          <a:bodyPr>
            <a:spAutoFit/>
          </a:bodyPr>
          <a:lstStyle/>
          <a:p>
            <a:pPr>
              <a:defRPr/>
            </a:pPr>
            <a:endParaRPr lang="en-US" sz="2400" b="1" dirty="0">
              <a:solidFill>
                <a:schemeClr val="tx1">
                  <a:lumMod val="60000"/>
                  <a:lumOff val="40000"/>
                </a:schemeClr>
              </a:solidFill>
              <a:ea typeface="ＭＳ Ｐゴシック" pitchFamily="34" charset="-128"/>
            </a:endParaRPr>
          </a:p>
        </p:txBody>
      </p:sp>
      <p:sp>
        <p:nvSpPr>
          <p:cNvPr id="3" name="Rectangle 2"/>
          <p:cNvSpPr/>
          <p:nvPr/>
        </p:nvSpPr>
        <p:spPr>
          <a:xfrm>
            <a:off x="1905000" y="990600"/>
            <a:ext cx="6324600" cy="1169988"/>
          </a:xfrm>
          <a:prstGeom prst="rect">
            <a:avLst/>
          </a:prstGeom>
        </p:spPr>
        <p:txBody>
          <a:bodyPr>
            <a:spAutoFit/>
          </a:bodyPr>
          <a:lstStyle/>
          <a:p>
            <a:pPr>
              <a:defRPr/>
            </a:pPr>
            <a:endParaRPr lang="en-US" sz="3600" b="1" dirty="0">
              <a:solidFill>
                <a:srgbClr val="FF0000"/>
              </a:solidFill>
              <a:ea typeface="ＭＳ Ｐゴシック" pitchFamily="34" charset="-128"/>
            </a:endParaRPr>
          </a:p>
          <a:p>
            <a:pPr lvl="1">
              <a:spcBef>
                <a:spcPts val="1200"/>
              </a:spcBef>
              <a:buFont typeface="Wingdings" pitchFamily="2" charset="2"/>
              <a:buChar char="Ø"/>
              <a:defRPr/>
            </a:pPr>
            <a:endParaRPr lang="en-US" sz="2400" b="1" dirty="0">
              <a:solidFill>
                <a:schemeClr val="tx1">
                  <a:lumMod val="60000"/>
                  <a:lumOff val="40000"/>
                </a:schemeClr>
              </a:solidFill>
              <a:ea typeface="ＭＳ Ｐゴシック" pitchFamily="34" charset="-128"/>
            </a:endParaRPr>
          </a:p>
        </p:txBody>
      </p:sp>
      <p:sp>
        <p:nvSpPr>
          <p:cNvPr id="6" name="Rectangle 5"/>
          <p:cNvSpPr/>
          <p:nvPr/>
        </p:nvSpPr>
        <p:spPr>
          <a:xfrm>
            <a:off x="2057400" y="1574800"/>
            <a:ext cx="5638800" cy="3754438"/>
          </a:xfrm>
          <a:prstGeom prst="rect">
            <a:avLst/>
          </a:prstGeom>
        </p:spPr>
        <p:txBody>
          <a:bodyPr>
            <a:spAutoFit/>
          </a:bodyPr>
          <a:lstStyle/>
          <a:p>
            <a:pPr lvl="1">
              <a:spcBef>
                <a:spcPts val="1200"/>
              </a:spcBef>
              <a:defRPr/>
            </a:pPr>
            <a:r>
              <a:rPr lang="en-US" sz="2600" b="1" dirty="0">
                <a:solidFill>
                  <a:schemeClr val="tx1">
                    <a:lumMod val="60000"/>
                    <a:lumOff val="40000"/>
                  </a:schemeClr>
                </a:solidFill>
                <a:ea typeface="ＭＳ Ｐゴシック" pitchFamily="34" charset="-128"/>
              </a:rPr>
              <a:t>The Knowledge Assessment consists of:</a:t>
            </a:r>
          </a:p>
          <a:p>
            <a:pPr lvl="1">
              <a:spcBef>
                <a:spcPts val="2400"/>
              </a:spcBef>
              <a:buFont typeface="Arial" pitchFamily="34" charset="0"/>
              <a:buChar char="•"/>
              <a:defRPr/>
            </a:pPr>
            <a:r>
              <a:rPr lang="en-US" sz="2600" b="1" dirty="0">
                <a:solidFill>
                  <a:schemeClr val="tx1">
                    <a:lumMod val="60000"/>
                    <a:lumOff val="40000"/>
                  </a:schemeClr>
                </a:solidFill>
                <a:ea typeface="ＭＳ Ｐゴシック" pitchFamily="34" charset="-128"/>
              </a:rPr>
              <a:t>30 Questions with Case Study</a:t>
            </a:r>
          </a:p>
          <a:p>
            <a:pPr lvl="1">
              <a:spcBef>
                <a:spcPts val="2400"/>
              </a:spcBef>
              <a:buFont typeface="Arial" pitchFamily="34" charset="0"/>
              <a:buChar char="•"/>
              <a:defRPr/>
            </a:pPr>
            <a:r>
              <a:rPr lang="en-US" sz="2600" b="1" dirty="0">
                <a:solidFill>
                  <a:schemeClr val="tx1">
                    <a:lumMod val="60000"/>
                    <a:lumOff val="40000"/>
                  </a:schemeClr>
                </a:solidFill>
                <a:ea typeface="ＭＳ Ｐゴシック" pitchFamily="34" charset="-128"/>
              </a:rPr>
              <a:t>Open Book Test</a:t>
            </a:r>
          </a:p>
          <a:p>
            <a:pPr lvl="1">
              <a:spcBef>
                <a:spcPts val="2400"/>
              </a:spcBef>
              <a:buFont typeface="Arial" pitchFamily="34" charset="0"/>
              <a:buChar char="•"/>
              <a:defRPr/>
            </a:pPr>
            <a:r>
              <a:rPr lang="en-US" sz="2600" b="1" dirty="0">
                <a:solidFill>
                  <a:schemeClr val="tx1">
                    <a:lumMod val="60000"/>
                    <a:lumOff val="40000"/>
                  </a:schemeClr>
                </a:solidFill>
                <a:ea typeface="ＭＳ Ｐゴシック" pitchFamily="34" charset="-128"/>
              </a:rPr>
              <a:t>One hour to Complete</a:t>
            </a:r>
          </a:p>
          <a:p>
            <a:pPr lvl="1">
              <a:spcBef>
                <a:spcPts val="2400"/>
              </a:spcBef>
              <a:defRPr/>
            </a:pPr>
            <a:endParaRPr lang="en-US" sz="2800" b="1" dirty="0">
              <a:solidFill>
                <a:schemeClr val="tx1">
                  <a:lumMod val="60000"/>
                  <a:lumOff val="40000"/>
                </a:schemeClr>
              </a:solidFill>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BF0A150D-1BBE-4E66-8D5F-75E34BABC1AE}" type="slidenum">
              <a:rPr lang="en-US" smtClean="0"/>
              <a:pPr>
                <a:defRPr/>
              </a:pPr>
              <a:t>119</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67F29-30CB-4F15-ACBA-B30AE312BB0A}"/>
              </a:ext>
            </a:extLst>
          </p:cNvPr>
          <p:cNvSpPr>
            <a:spLocks noGrp="1"/>
          </p:cNvSpPr>
          <p:nvPr>
            <p:ph type="title"/>
          </p:nvPr>
        </p:nvSpPr>
        <p:spPr>
          <a:xfrm flipV="1">
            <a:off x="1447800" y="304799"/>
            <a:ext cx="7239000" cy="45719"/>
          </a:xfrm>
        </p:spPr>
        <p:txBody>
          <a:bodyPr/>
          <a:lstStyle/>
          <a:p>
            <a:endParaRPr lang="en-US" dirty="0"/>
          </a:p>
        </p:txBody>
      </p:sp>
      <p:pic>
        <p:nvPicPr>
          <p:cNvPr id="5" name="Content Placeholder 4">
            <a:extLst>
              <a:ext uri="{FF2B5EF4-FFF2-40B4-BE49-F238E27FC236}">
                <a16:creationId xmlns:a16="http://schemas.microsoft.com/office/drawing/2014/main" id="{09994905-653A-4F5C-A429-63D0DF47ED14}"/>
              </a:ext>
            </a:extLst>
          </p:cNvPr>
          <p:cNvPicPr>
            <a:picLocks noGrp="1" noChangeAspect="1"/>
          </p:cNvPicPr>
          <p:nvPr>
            <p:ph idx="1"/>
          </p:nvPr>
        </p:nvPicPr>
        <p:blipFill>
          <a:blip r:embed="rId3"/>
          <a:stretch>
            <a:fillRect/>
          </a:stretch>
        </p:blipFill>
        <p:spPr>
          <a:xfrm>
            <a:off x="1447800" y="15876"/>
            <a:ext cx="7239000" cy="6842124"/>
          </a:xfrm>
          <a:prstGeom prst="rect">
            <a:avLst/>
          </a:prstGeom>
        </p:spPr>
      </p:pic>
      <p:sp>
        <p:nvSpPr>
          <p:cNvPr id="4" name="Slide Number Placeholder 3">
            <a:extLst>
              <a:ext uri="{FF2B5EF4-FFF2-40B4-BE49-F238E27FC236}">
                <a16:creationId xmlns:a16="http://schemas.microsoft.com/office/drawing/2014/main" id="{6F01B7C7-16D5-4235-961A-AAA7743C0B9E}"/>
              </a:ext>
            </a:extLst>
          </p:cNvPr>
          <p:cNvSpPr>
            <a:spLocks noGrp="1"/>
          </p:cNvSpPr>
          <p:nvPr>
            <p:ph type="sldNum" sz="quarter" idx="10"/>
          </p:nvPr>
        </p:nvSpPr>
        <p:spPr/>
        <p:txBody>
          <a:bodyPr/>
          <a:lstStyle/>
          <a:p>
            <a:pPr>
              <a:defRPr/>
            </a:pPr>
            <a:fld id="{74BA9AE0-C864-46DB-8982-32561AC64B92}" type="slidenum">
              <a:rPr lang="en-US" smtClean="0"/>
              <a:pPr>
                <a:defRPr/>
              </a:pPr>
              <a:t>12</a:t>
            </a:fld>
            <a:endParaRPr lang="en-US"/>
          </a:p>
        </p:txBody>
      </p:sp>
    </p:spTree>
    <p:extLst>
      <p:ext uri="{BB962C8B-B14F-4D97-AF65-F5344CB8AC3E}">
        <p14:creationId xmlns:p14="http://schemas.microsoft.com/office/powerpoint/2010/main" val="27235855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9155"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b="1" dirty="0">
                <a:solidFill>
                  <a:srgbClr val="005D7D"/>
                </a:solidFill>
                <a:latin typeface="Arial" charset="0"/>
              </a:rPr>
              <a:t>           Certification   </a:t>
            </a:r>
          </a:p>
        </p:txBody>
      </p:sp>
      <p:sp>
        <p:nvSpPr>
          <p:cNvPr id="2" name="Rectangle 1"/>
          <p:cNvSpPr/>
          <p:nvPr/>
        </p:nvSpPr>
        <p:spPr>
          <a:xfrm>
            <a:off x="1905000" y="1143000"/>
            <a:ext cx="6324600" cy="461963"/>
          </a:xfrm>
          <a:prstGeom prst="rect">
            <a:avLst/>
          </a:prstGeom>
        </p:spPr>
        <p:txBody>
          <a:bodyPr>
            <a:spAutoFit/>
          </a:bodyPr>
          <a:lstStyle/>
          <a:p>
            <a:pPr>
              <a:defRPr/>
            </a:pPr>
            <a:endParaRPr lang="en-US" sz="2400" b="1" dirty="0">
              <a:solidFill>
                <a:schemeClr val="tx1">
                  <a:lumMod val="60000"/>
                  <a:lumOff val="40000"/>
                </a:schemeClr>
              </a:solidFill>
              <a:ea typeface="ＭＳ Ｐゴシック" pitchFamily="34" charset="-128"/>
            </a:endParaRPr>
          </a:p>
        </p:txBody>
      </p:sp>
      <p:sp>
        <p:nvSpPr>
          <p:cNvPr id="3" name="Rectangle 2"/>
          <p:cNvSpPr/>
          <p:nvPr/>
        </p:nvSpPr>
        <p:spPr>
          <a:xfrm>
            <a:off x="1905000" y="990600"/>
            <a:ext cx="6324600" cy="1169988"/>
          </a:xfrm>
          <a:prstGeom prst="rect">
            <a:avLst/>
          </a:prstGeom>
        </p:spPr>
        <p:txBody>
          <a:bodyPr>
            <a:spAutoFit/>
          </a:bodyPr>
          <a:lstStyle/>
          <a:p>
            <a:pPr>
              <a:defRPr/>
            </a:pPr>
            <a:endParaRPr lang="en-US" sz="3600" b="1" dirty="0">
              <a:solidFill>
                <a:srgbClr val="FF0000"/>
              </a:solidFill>
              <a:ea typeface="ＭＳ Ｐゴシック" pitchFamily="34" charset="-128"/>
            </a:endParaRPr>
          </a:p>
          <a:p>
            <a:pPr lvl="1">
              <a:spcBef>
                <a:spcPts val="1200"/>
              </a:spcBef>
              <a:buFont typeface="Wingdings" pitchFamily="2" charset="2"/>
              <a:buChar char="Ø"/>
              <a:defRPr/>
            </a:pPr>
            <a:endParaRPr lang="en-US" sz="2400" b="1" dirty="0">
              <a:solidFill>
                <a:schemeClr val="tx1">
                  <a:lumMod val="60000"/>
                  <a:lumOff val="40000"/>
                </a:schemeClr>
              </a:solidFill>
              <a:ea typeface="ＭＳ Ｐゴシック" pitchFamily="34" charset="-128"/>
            </a:endParaRPr>
          </a:p>
        </p:txBody>
      </p:sp>
      <p:sp>
        <p:nvSpPr>
          <p:cNvPr id="4" name="Rectangle 3"/>
          <p:cNvSpPr/>
          <p:nvPr/>
        </p:nvSpPr>
        <p:spPr>
          <a:xfrm>
            <a:off x="1895475" y="2895600"/>
            <a:ext cx="5943600" cy="2708275"/>
          </a:xfrm>
          <a:prstGeom prst="rect">
            <a:avLst/>
          </a:prstGeom>
        </p:spPr>
        <p:txBody>
          <a:bodyPr>
            <a:spAutoFit/>
          </a:bodyPr>
          <a:lstStyle/>
          <a:p>
            <a:pPr marL="914400" lvl="1" indent="-457200">
              <a:spcBef>
                <a:spcPts val="1800"/>
              </a:spcBef>
              <a:buFont typeface="Wingdings" pitchFamily="2" charset="2"/>
              <a:buChar char="Ø"/>
              <a:defRPr/>
            </a:pPr>
            <a:r>
              <a:rPr lang="en-US" sz="2800" b="1" dirty="0">
                <a:solidFill>
                  <a:schemeClr val="tx1">
                    <a:lumMod val="60000"/>
                    <a:lumOff val="40000"/>
                  </a:schemeClr>
                </a:solidFill>
                <a:ea typeface="ＭＳ Ｐゴシック" pitchFamily="34" charset="-128"/>
              </a:rPr>
              <a:t>Complete the Instructor and Course Critique</a:t>
            </a:r>
          </a:p>
          <a:p>
            <a:pPr marL="914400" lvl="1" indent="-457200">
              <a:spcBef>
                <a:spcPts val="1800"/>
              </a:spcBef>
              <a:buFont typeface="Wingdings" pitchFamily="2" charset="2"/>
              <a:buChar char="Ø"/>
              <a:defRPr/>
            </a:pPr>
            <a:r>
              <a:rPr lang="en-US" sz="2800" b="1" dirty="0">
                <a:solidFill>
                  <a:schemeClr val="tx1">
                    <a:lumMod val="60000"/>
                    <a:lumOff val="40000"/>
                  </a:schemeClr>
                </a:solidFill>
                <a:ea typeface="ＭＳ Ｐゴシック" pitchFamily="34" charset="-128"/>
              </a:rPr>
              <a:t>Sign the Training Acknowledgement Form</a:t>
            </a:r>
          </a:p>
          <a:p>
            <a:pPr marL="914400" lvl="1" indent="-457200">
              <a:spcBef>
                <a:spcPts val="1800"/>
              </a:spcBef>
              <a:buFont typeface="Wingdings" pitchFamily="2" charset="2"/>
              <a:buChar char="Ø"/>
              <a:defRPr/>
            </a:pPr>
            <a:r>
              <a:rPr lang="en-US" sz="2800" b="1" dirty="0">
                <a:solidFill>
                  <a:schemeClr val="tx1">
                    <a:lumMod val="60000"/>
                    <a:lumOff val="40000"/>
                  </a:schemeClr>
                </a:solidFill>
                <a:ea typeface="ＭＳ Ｐゴシック" pitchFamily="34" charset="-128"/>
              </a:rPr>
              <a:t>Distribution of Certificates</a:t>
            </a:r>
          </a:p>
        </p:txBody>
      </p:sp>
      <p:sp>
        <p:nvSpPr>
          <p:cNvPr id="5" name="TextBox 4"/>
          <p:cNvSpPr txBox="1"/>
          <p:nvPr/>
        </p:nvSpPr>
        <p:spPr>
          <a:xfrm>
            <a:off x="2209800" y="1027113"/>
            <a:ext cx="6172200" cy="1754187"/>
          </a:xfrm>
          <a:prstGeom prst="rect">
            <a:avLst/>
          </a:prstGeom>
          <a:noFill/>
        </p:spPr>
        <p:txBody>
          <a:bodyPr>
            <a:spAutoFit/>
          </a:bodyPr>
          <a:lstStyle/>
          <a:p>
            <a:pPr algn="ctr">
              <a:defRPr/>
            </a:pPr>
            <a:r>
              <a:rPr lang="en-US" sz="3600" b="1" dirty="0">
                <a:solidFill>
                  <a:schemeClr val="tx1">
                    <a:lumMod val="60000"/>
                    <a:lumOff val="40000"/>
                  </a:schemeClr>
                </a:solidFill>
                <a:ea typeface="ＭＳ Ｐゴシック" pitchFamily="34" charset="-128"/>
              </a:rPr>
              <a:t>Congratulations!</a:t>
            </a:r>
          </a:p>
          <a:p>
            <a:pPr algn="ctr">
              <a:defRPr/>
            </a:pPr>
            <a:endParaRPr lang="en-US" sz="2400" b="1" dirty="0">
              <a:solidFill>
                <a:schemeClr val="tx1">
                  <a:lumMod val="60000"/>
                  <a:lumOff val="40000"/>
                </a:schemeClr>
              </a:solidFill>
              <a:ea typeface="ＭＳ Ｐゴシック" pitchFamily="34" charset="-128"/>
            </a:endParaRPr>
          </a:p>
          <a:p>
            <a:pPr algn="ctr">
              <a:defRPr/>
            </a:pPr>
            <a:r>
              <a:rPr lang="en-US" sz="2400" b="1" dirty="0">
                <a:solidFill>
                  <a:schemeClr val="tx1">
                    <a:lumMod val="60000"/>
                    <a:lumOff val="40000"/>
                  </a:schemeClr>
                </a:solidFill>
                <a:ea typeface="ＭＳ Ｐゴシック" pitchFamily="34" charset="-128"/>
              </a:rPr>
              <a:t>Thank you for your </a:t>
            </a:r>
          </a:p>
          <a:p>
            <a:pPr algn="ctr">
              <a:defRPr/>
            </a:pPr>
            <a:r>
              <a:rPr lang="en-US" sz="2400" b="1" dirty="0">
                <a:solidFill>
                  <a:schemeClr val="tx1">
                    <a:lumMod val="60000"/>
                    <a:lumOff val="40000"/>
                  </a:schemeClr>
                </a:solidFill>
                <a:ea typeface="ＭＳ Ｐゴシック" pitchFamily="34" charset="-128"/>
              </a:rPr>
              <a:t>attendance and participation!</a:t>
            </a:r>
            <a:endParaRPr lang="en-US" sz="2400" dirty="0">
              <a:ea typeface="ＭＳ Ｐゴシック" pitchFamily="34" charset="-128"/>
            </a:endParaRPr>
          </a:p>
        </p:txBody>
      </p:sp>
      <p:sp>
        <p:nvSpPr>
          <p:cNvPr id="6" name="Slide Number Placeholder 5"/>
          <p:cNvSpPr>
            <a:spLocks noGrp="1"/>
          </p:cNvSpPr>
          <p:nvPr>
            <p:ph type="sldNum" sz="quarter" idx="10"/>
          </p:nvPr>
        </p:nvSpPr>
        <p:spPr/>
        <p:txBody>
          <a:bodyPr/>
          <a:lstStyle/>
          <a:p>
            <a:pPr>
              <a:defRPr/>
            </a:pPr>
            <a:fld id="{BF0A150D-1BBE-4E66-8D5F-75E34BABC1AE}" type="slidenum">
              <a:rPr lang="en-US" smtClean="0"/>
              <a:pPr>
                <a:defRPr/>
              </a:pPr>
              <a:t>120</a:t>
            </a:fld>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9" name="Picture 2" descr="2012_Annual_Report_C3.pdf"/>
          <p:cNvPicPr>
            <a:picLocks noChangeAspect="1"/>
          </p:cNvPicPr>
          <p:nvPr/>
        </p:nvPicPr>
        <p:blipFill>
          <a:blip r:embed="rId3">
            <a:extLst>
              <a:ext uri="{28A0092B-C50C-407E-A947-70E740481C1C}">
                <a14:useLocalDpi xmlns:a14="http://schemas.microsoft.com/office/drawing/2010/main" val="0"/>
              </a:ext>
            </a:extLst>
          </a:blip>
          <a:srcRect l="5057" t="51852" r="5742" b="2592"/>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BD6F35A-F765-41A9-B38D-C9E6F60F14E3}" type="slidenum">
              <a:rPr lang="en-US" smtClean="0"/>
              <a:pPr>
                <a:defRPr/>
              </a:pPr>
              <a:t>121</a:t>
            </a:fld>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98CC-0BCF-4D2F-B656-9DA5CA5E78F2}"/>
              </a:ext>
            </a:extLst>
          </p:cNvPr>
          <p:cNvSpPr>
            <a:spLocks noGrp="1"/>
          </p:cNvSpPr>
          <p:nvPr>
            <p:ph type="ctrTitle"/>
          </p:nvPr>
        </p:nvSpPr>
        <p:spPr/>
        <p:txBody>
          <a:bodyPr/>
          <a:lstStyle/>
          <a:p>
            <a:r>
              <a:rPr lang="en-US" sz="6000" u="sng" dirty="0"/>
              <a:t>PACT ACT</a:t>
            </a:r>
            <a:r>
              <a:rPr lang="en-US" u="sng" dirty="0"/>
              <a:t> </a:t>
            </a:r>
          </a:p>
        </p:txBody>
      </p:sp>
      <p:sp>
        <p:nvSpPr>
          <p:cNvPr id="3" name="Subtitle 2">
            <a:extLst>
              <a:ext uri="{FF2B5EF4-FFF2-40B4-BE49-F238E27FC236}">
                <a16:creationId xmlns:a16="http://schemas.microsoft.com/office/drawing/2014/main" id="{EEA27B12-05EA-47B8-A754-C17C8A565A0E}"/>
              </a:ext>
            </a:extLst>
          </p:cNvPr>
          <p:cNvSpPr>
            <a:spLocks noGrp="1"/>
          </p:cNvSpPr>
          <p:nvPr>
            <p:ph type="subTitle" idx="1"/>
          </p:nvPr>
        </p:nvSpPr>
        <p:spPr/>
        <p:txBody>
          <a:bodyPr/>
          <a:lstStyle/>
          <a:p>
            <a:r>
              <a:rPr lang="en-US" sz="4000" dirty="0">
                <a:latin typeface="Algerian" panose="04020705040A02060702" pitchFamily="82" charset="0"/>
              </a:rPr>
              <a:t>PROMISE to ADDRESS COMPHREHENSIVE TOXICS ACT</a:t>
            </a:r>
          </a:p>
        </p:txBody>
      </p:sp>
      <p:sp>
        <p:nvSpPr>
          <p:cNvPr id="4" name="Slide Number Placeholder 3">
            <a:extLst>
              <a:ext uri="{FF2B5EF4-FFF2-40B4-BE49-F238E27FC236}">
                <a16:creationId xmlns:a16="http://schemas.microsoft.com/office/drawing/2014/main" id="{D2580B8C-5EE9-4CA6-9F78-4D3C8C694AAC}"/>
              </a:ext>
            </a:extLst>
          </p:cNvPr>
          <p:cNvSpPr>
            <a:spLocks noGrp="1"/>
          </p:cNvSpPr>
          <p:nvPr>
            <p:ph type="sldNum" sz="quarter" idx="10"/>
          </p:nvPr>
        </p:nvSpPr>
        <p:spPr/>
        <p:txBody>
          <a:bodyPr/>
          <a:lstStyle/>
          <a:p>
            <a:pPr>
              <a:defRPr/>
            </a:pPr>
            <a:fld id="{BF0A150D-1BBE-4E66-8D5F-75E34BABC1AE}" type="slidenum">
              <a:rPr lang="en-US" smtClean="0"/>
              <a:pPr>
                <a:defRPr/>
              </a:pPr>
              <a:t>122</a:t>
            </a:fld>
            <a:endParaRPr lang="en-US"/>
          </a:p>
        </p:txBody>
      </p:sp>
    </p:spTree>
    <p:extLst>
      <p:ext uri="{BB962C8B-B14F-4D97-AF65-F5344CB8AC3E}">
        <p14:creationId xmlns:p14="http://schemas.microsoft.com/office/powerpoint/2010/main" val="8025744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B9684-FECF-421B-BAA1-9A8537950A8D}"/>
              </a:ext>
            </a:extLst>
          </p:cNvPr>
          <p:cNvSpPr>
            <a:spLocks noGrp="1"/>
          </p:cNvSpPr>
          <p:nvPr>
            <p:ph type="sldNum" sz="quarter" idx="10"/>
          </p:nvPr>
        </p:nvSpPr>
        <p:spPr/>
        <p:txBody>
          <a:bodyPr/>
          <a:lstStyle/>
          <a:p>
            <a:pPr>
              <a:defRPr/>
            </a:pPr>
            <a:fld id="{8BD6F35A-F765-41A9-B38D-C9E6F60F14E3}" type="slidenum">
              <a:rPr lang="en-US" smtClean="0"/>
              <a:pPr>
                <a:defRPr/>
              </a:pPr>
              <a:t>123</a:t>
            </a:fld>
            <a:endParaRPr lang="en-US"/>
          </a:p>
        </p:txBody>
      </p:sp>
      <p:pic>
        <p:nvPicPr>
          <p:cNvPr id="5" name="Picture 4">
            <a:extLst>
              <a:ext uri="{FF2B5EF4-FFF2-40B4-BE49-F238E27FC236}">
                <a16:creationId xmlns:a16="http://schemas.microsoft.com/office/drawing/2014/main" id="{7B1668F5-1A1C-4133-B129-15F2A89F3720}"/>
              </a:ext>
            </a:extLst>
          </p:cNvPr>
          <p:cNvPicPr>
            <a:picLocks noChangeAspect="1"/>
          </p:cNvPicPr>
          <p:nvPr/>
        </p:nvPicPr>
        <p:blipFill>
          <a:blip r:embed="rId2"/>
          <a:stretch>
            <a:fillRect/>
          </a:stretch>
        </p:blipFill>
        <p:spPr>
          <a:xfrm>
            <a:off x="1447800" y="0"/>
            <a:ext cx="6324600" cy="6858000"/>
          </a:xfrm>
          <a:prstGeom prst="rect">
            <a:avLst/>
          </a:prstGeom>
        </p:spPr>
      </p:pic>
    </p:spTree>
    <p:extLst>
      <p:ext uri="{BB962C8B-B14F-4D97-AF65-F5344CB8AC3E}">
        <p14:creationId xmlns:p14="http://schemas.microsoft.com/office/powerpoint/2010/main" val="307302377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8557B-93F2-44B7-A7FA-8174020577D7}"/>
              </a:ext>
            </a:extLst>
          </p:cNvPr>
          <p:cNvSpPr>
            <a:spLocks noGrp="1"/>
          </p:cNvSpPr>
          <p:nvPr>
            <p:ph type="sldNum" sz="quarter" idx="10"/>
          </p:nvPr>
        </p:nvSpPr>
        <p:spPr/>
        <p:txBody>
          <a:bodyPr/>
          <a:lstStyle/>
          <a:p>
            <a:pPr>
              <a:defRPr/>
            </a:pPr>
            <a:fld id="{8BD6F35A-F765-41A9-B38D-C9E6F60F14E3}" type="slidenum">
              <a:rPr lang="en-US" smtClean="0"/>
              <a:pPr>
                <a:defRPr/>
              </a:pPr>
              <a:t>124</a:t>
            </a:fld>
            <a:endParaRPr lang="en-US"/>
          </a:p>
        </p:txBody>
      </p:sp>
      <p:pic>
        <p:nvPicPr>
          <p:cNvPr id="4" name="Picture 3" descr="Text&#10;&#10;Description automatically generated">
            <a:extLst>
              <a:ext uri="{FF2B5EF4-FFF2-40B4-BE49-F238E27FC236}">
                <a16:creationId xmlns:a16="http://schemas.microsoft.com/office/drawing/2014/main" id="{967E8330-EAA2-492F-B991-77843256CE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0"/>
            <a:ext cx="7010400" cy="6858000"/>
          </a:xfrm>
          <a:prstGeom prst="rect">
            <a:avLst/>
          </a:prstGeom>
        </p:spPr>
      </p:pic>
    </p:spTree>
    <p:extLst>
      <p:ext uri="{BB962C8B-B14F-4D97-AF65-F5344CB8AC3E}">
        <p14:creationId xmlns:p14="http://schemas.microsoft.com/office/powerpoint/2010/main" val="7507794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C8557B-93F2-44B7-A7FA-8174020577D7}"/>
              </a:ext>
            </a:extLst>
          </p:cNvPr>
          <p:cNvSpPr>
            <a:spLocks noGrp="1"/>
          </p:cNvSpPr>
          <p:nvPr>
            <p:ph type="sldNum" sz="quarter" idx="10"/>
          </p:nvPr>
        </p:nvSpPr>
        <p:spPr/>
        <p:txBody>
          <a:bodyPr/>
          <a:lstStyle/>
          <a:p>
            <a:pPr>
              <a:defRPr/>
            </a:pPr>
            <a:fld id="{8BD6F35A-F765-41A9-B38D-C9E6F60F14E3}" type="slidenum">
              <a:rPr lang="en-US" smtClean="0"/>
              <a:pPr>
                <a:defRPr/>
              </a:pPr>
              <a:t>125</a:t>
            </a:fld>
            <a:endParaRPr lang="en-US"/>
          </a:p>
        </p:txBody>
      </p:sp>
      <p:pic>
        <p:nvPicPr>
          <p:cNvPr id="4" name="Picture 3" descr="Text&#10;&#10;Description automatically generated">
            <a:extLst>
              <a:ext uri="{FF2B5EF4-FFF2-40B4-BE49-F238E27FC236}">
                <a16:creationId xmlns:a16="http://schemas.microsoft.com/office/drawing/2014/main" id="{479F72FC-F2AB-454E-A40D-9D172A5194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531" y="0"/>
            <a:ext cx="5298938" cy="6858000"/>
          </a:xfrm>
          <a:prstGeom prst="rect">
            <a:avLst/>
          </a:prstGeom>
        </p:spPr>
      </p:pic>
    </p:spTree>
    <p:extLst>
      <p:ext uri="{BB962C8B-B14F-4D97-AF65-F5344CB8AC3E}">
        <p14:creationId xmlns:p14="http://schemas.microsoft.com/office/powerpoint/2010/main" val="1365765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70147B-9D70-4AD7-863A-AB75D67AF28C}"/>
              </a:ext>
            </a:extLst>
          </p:cNvPr>
          <p:cNvSpPr>
            <a:spLocks noGrp="1"/>
          </p:cNvSpPr>
          <p:nvPr>
            <p:ph type="sldNum" sz="quarter" idx="10"/>
          </p:nvPr>
        </p:nvSpPr>
        <p:spPr/>
        <p:txBody>
          <a:bodyPr/>
          <a:lstStyle/>
          <a:p>
            <a:pPr>
              <a:defRPr/>
            </a:pPr>
            <a:fld id="{8BD6F35A-F765-41A9-B38D-C9E6F60F14E3}" type="slidenum">
              <a:rPr lang="en-US" smtClean="0"/>
              <a:pPr>
                <a:defRPr/>
              </a:pPr>
              <a:t>126</a:t>
            </a:fld>
            <a:endParaRPr lang="en-US"/>
          </a:p>
        </p:txBody>
      </p:sp>
      <p:pic>
        <p:nvPicPr>
          <p:cNvPr id="4" name="Picture 3" descr="Table&#10;&#10;Description automatically generated">
            <a:extLst>
              <a:ext uri="{FF2B5EF4-FFF2-40B4-BE49-F238E27FC236}">
                <a16:creationId xmlns:a16="http://schemas.microsoft.com/office/drawing/2014/main" id="{8290ADC1-A114-4330-8BD9-EC4A8E815C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218" y="0"/>
            <a:ext cx="5289564" cy="6858000"/>
          </a:xfrm>
          <a:prstGeom prst="rect">
            <a:avLst/>
          </a:prstGeom>
        </p:spPr>
      </p:pic>
    </p:spTree>
    <p:extLst>
      <p:ext uri="{BB962C8B-B14F-4D97-AF65-F5344CB8AC3E}">
        <p14:creationId xmlns:p14="http://schemas.microsoft.com/office/powerpoint/2010/main" val="31472622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CE41B8-F053-415D-AE4C-9BAFCA97ED23}"/>
              </a:ext>
            </a:extLst>
          </p:cNvPr>
          <p:cNvSpPr>
            <a:spLocks noGrp="1"/>
          </p:cNvSpPr>
          <p:nvPr>
            <p:ph type="sldNum" sz="quarter" idx="10"/>
          </p:nvPr>
        </p:nvSpPr>
        <p:spPr/>
        <p:txBody>
          <a:bodyPr/>
          <a:lstStyle/>
          <a:p>
            <a:pPr>
              <a:defRPr/>
            </a:pPr>
            <a:fld id="{8BD6F35A-F765-41A9-B38D-C9E6F60F14E3}" type="slidenum">
              <a:rPr lang="en-US" smtClean="0"/>
              <a:pPr>
                <a:defRPr/>
              </a:pPr>
              <a:t>127</a:t>
            </a:fld>
            <a:endParaRPr lang="en-US"/>
          </a:p>
        </p:txBody>
      </p:sp>
      <p:pic>
        <p:nvPicPr>
          <p:cNvPr id="4" name="Picture 3" descr="Table&#10;&#10;Description automatically generated">
            <a:extLst>
              <a:ext uri="{FF2B5EF4-FFF2-40B4-BE49-F238E27FC236}">
                <a16:creationId xmlns:a16="http://schemas.microsoft.com/office/drawing/2014/main" id="{32FB632D-BD78-49E9-9807-69F371CDC0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860" y="0"/>
            <a:ext cx="5290279" cy="6858000"/>
          </a:xfrm>
          <a:prstGeom prst="rect">
            <a:avLst/>
          </a:prstGeom>
        </p:spPr>
      </p:pic>
    </p:spTree>
    <p:extLst>
      <p:ext uri="{BB962C8B-B14F-4D97-AF65-F5344CB8AC3E}">
        <p14:creationId xmlns:p14="http://schemas.microsoft.com/office/powerpoint/2010/main" val="3866390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C1134E-AF02-476B-843A-558E89243DD8}"/>
              </a:ext>
            </a:extLst>
          </p:cNvPr>
          <p:cNvSpPr>
            <a:spLocks noGrp="1"/>
          </p:cNvSpPr>
          <p:nvPr>
            <p:ph type="sldNum" sz="quarter" idx="10"/>
          </p:nvPr>
        </p:nvSpPr>
        <p:spPr/>
        <p:txBody>
          <a:bodyPr/>
          <a:lstStyle/>
          <a:p>
            <a:pPr>
              <a:defRPr/>
            </a:pPr>
            <a:fld id="{8BD6F35A-F765-41A9-B38D-C9E6F60F14E3}" type="slidenum">
              <a:rPr lang="en-US" smtClean="0"/>
              <a:pPr>
                <a:defRPr/>
              </a:pPr>
              <a:t>128</a:t>
            </a:fld>
            <a:endParaRPr lang="en-US"/>
          </a:p>
        </p:txBody>
      </p:sp>
      <p:pic>
        <p:nvPicPr>
          <p:cNvPr id="4" name="Picture 3" descr="Text, letter&#10;&#10;Description automatically generated">
            <a:extLst>
              <a:ext uri="{FF2B5EF4-FFF2-40B4-BE49-F238E27FC236}">
                <a16:creationId xmlns:a16="http://schemas.microsoft.com/office/drawing/2014/main" id="{4735EE28-02B4-46BF-BA0D-0781D014C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3598" y="0"/>
            <a:ext cx="5296804" cy="6858000"/>
          </a:xfrm>
          <a:prstGeom prst="rect">
            <a:avLst/>
          </a:prstGeom>
        </p:spPr>
      </p:pic>
    </p:spTree>
    <p:extLst>
      <p:ext uri="{BB962C8B-B14F-4D97-AF65-F5344CB8AC3E}">
        <p14:creationId xmlns:p14="http://schemas.microsoft.com/office/powerpoint/2010/main" val="35342338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AE307-C1AE-4597-9CAC-3E20ADDE054B}"/>
              </a:ext>
            </a:extLst>
          </p:cNvPr>
          <p:cNvSpPr>
            <a:spLocks noGrp="1"/>
          </p:cNvSpPr>
          <p:nvPr>
            <p:ph type="sldNum" sz="quarter" idx="10"/>
          </p:nvPr>
        </p:nvSpPr>
        <p:spPr/>
        <p:txBody>
          <a:bodyPr/>
          <a:lstStyle/>
          <a:p>
            <a:pPr>
              <a:defRPr/>
            </a:pPr>
            <a:fld id="{8BD6F35A-F765-41A9-B38D-C9E6F60F14E3}" type="slidenum">
              <a:rPr lang="en-US" smtClean="0"/>
              <a:pPr>
                <a:defRPr/>
              </a:pPr>
              <a:t>129</a:t>
            </a:fld>
            <a:endParaRPr lang="en-US"/>
          </a:p>
        </p:txBody>
      </p:sp>
      <p:pic>
        <p:nvPicPr>
          <p:cNvPr id="4" name="Picture 3" descr="Text&#10;&#10;Description automatically generated">
            <a:extLst>
              <a:ext uri="{FF2B5EF4-FFF2-40B4-BE49-F238E27FC236}">
                <a16:creationId xmlns:a16="http://schemas.microsoft.com/office/drawing/2014/main" id="{AF586D84-026C-40B8-9791-CFCB2F2E4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093" y="0"/>
            <a:ext cx="5295813" cy="6858000"/>
          </a:xfrm>
          <a:prstGeom prst="rect">
            <a:avLst/>
          </a:prstGeom>
        </p:spPr>
      </p:pic>
    </p:spTree>
    <p:extLst>
      <p:ext uri="{BB962C8B-B14F-4D97-AF65-F5344CB8AC3E}">
        <p14:creationId xmlns:p14="http://schemas.microsoft.com/office/powerpoint/2010/main" val="2770961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23DB-3D85-46B2-9BC1-55B9E57E4B32}"/>
              </a:ext>
            </a:extLst>
          </p:cNvPr>
          <p:cNvSpPr>
            <a:spLocks noGrp="1"/>
          </p:cNvSpPr>
          <p:nvPr>
            <p:ph type="title"/>
          </p:nvPr>
        </p:nvSpPr>
        <p:spPr>
          <a:xfrm flipV="1">
            <a:off x="1447800" y="365125"/>
            <a:ext cx="7239000" cy="45719"/>
          </a:xfrm>
        </p:spPr>
        <p:txBody>
          <a:bodyPr/>
          <a:lstStyle/>
          <a:p>
            <a:endParaRPr lang="en-US" dirty="0"/>
          </a:p>
        </p:txBody>
      </p:sp>
      <p:pic>
        <p:nvPicPr>
          <p:cNvPr id="5" name="Content Placeholder 4">
            <a:extLst>
              <a:ext uri="{FF2B5EF4-FFF2-40B4-BE49-F238E27FC236}">
                <a16:creationId xmlns:a16="http://schemas.microsoft.com/office/drawing/2014/main" id="{177F15BE-059E-4224-989B-66B861601894}"/>
              </a:ext>
            </a:extLst>
          </p:cNvPr>
          <p:cNvPicPr>
            <a:picLocks noGrp="1" noChangeAspect="1"/>
          </p:cNvPicPr>
          <p:nvPr>
            <p:ph idx="1"/>
          </p:nvPr>
        </p:nvPicPr>
        <p:blipFill>
          <a:blip r:embed="rId3"/>
          <a:stretch>
            <a:fillRect/>
          </a:stretch>
        </p:blipFill>
        <p:spPr>
          <a:xfrm>
            <a:off x="1447800" y="136524"/>
            <a:ext cx="7238999" cy="6721475"/>
          </a:xfrm>
          <a:prstGeom prst="rect">
            <a:avLst/>
          </a:prstGeom>
        </p:spPr>
      </p:pic>
      <p:sp>
        <p:nvSpPr>
          <p:cNvPr id="4" name="Slide Number Placeholder 3">
            <a:extLst>
              <a:ext uri="{FF2B5EF4-FFF2-40B4-BE49-F238E27FC236}">
                <a16:creationId xmlns:a16="http://schemas.microsoft.com/office/drawing/2014/main" id="{93F13BB0-242E-4A70-B4D4-493CCF18A3F5}"/>
              </a:ext>
            </a:extLst>
          </p:cNvPr>
          <p:cNvSpPr>
            <a:spLocks noGrp="1"/>
          </p:cNvSpPr>
          <p:nvPr>
            <p:ph type="sldNum" sz="quarter" idx="10"/>
          </p:nvPr>
        </p:nvSpPr>
        <p:spPr/>
        <p:txBody>
          <a:bodyPr/>
          <a:lstStyle/>
          <a:p>
            <a:pPr>
              <a:defRPr/>
            </a:pPr>
            <a:fld id="{74BA9AE0-C864-46DB-8982-32561AC64B92}" type="slidenum">
              <a:rPr lang="en-US" smtClean="0"/>
              <a:pPr>
                <a:defRPr/>
              </a:pPr>
              <a:t>13</a:t>
            </a:fld>
            <a:endParaRPr lang="en-US"/>
          </a:p>
        </p:txBody>
      </p:sp>
    </p:spTree>
    <p:extLst>
      <p:ext uri="{BB962C8B-B14F-4D97-AF65-F5344CB8AC3E}">
        <p14:creationId xmlns:p14="http://schemas.microsoft.com/office/powerpoint/2010/main" val="989825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714123" y="1295400"/>
            <a:ext cx="6705600" cy="1569660"/>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5D5C5A"/>
                </a:solidFill>
              </a:rPr>
              <a:t>Principles of Service Connection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199" y="3124200"/>
            <a:ext cx="3077608" cy="2834640"/>
          </a:xfrm>
          <a:prstGeom prst="rect">
            <a:avLst/>
          </a:prstGeom>
          <a:effectLst>
            <a:outerShdw blurRad="127000" dist="38100" dir="180000" sx="105000" sy="105000" algn="l" rotWithShape="0">
              <a:prstClr val="black">
                <a:alpha val="40000"/>
              </a:prstClr>
            </a:outerShdw>
          </a:effectLst>
        </p:spPr>
      </p:pic>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14</a:t>
            </a:fld>
            <a:endParaRPr lang="en-US"/>
          </a:p>
        </p:txBody>
      </p:sp>
    </p:spTree>
    <p:extLst>
      <p:ext uri="{BB962C8B-B14F-4D97-AF65-F5344CB8AC3E}">
        <p14:creationId xmlns:p14="http://schemas.microsoft.com/office/powerpoint/2010/main" val="997303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ltLang="en-US" dirty="0"/>
          </a:p>
        </p:txBody>
      </p:sp>
      <p:pic>
        <p:nvPicPr>
          <p:cNvPr id="3" name="XbcY_udL72Y"/>
          <p:cNvPicPr>
            <a:picLocks noRot="1" noChangeAspect="1"/>
          </p:cNvPicPr>
          <p:nvPr>
            <a:videoFile r:link="rId1"/>
          </p:nvPr>
        </p:nvPicPr>
        <p:blipFill>
          <a:blip r:embed="rId4"/>
          <a:stretch>
            <a:fillRect/>
          </a:stretch>
        </p:blipFill>
        <p:spPr>
          <a:xfrm>
            <a:off x="2971800" y="2808466"/>
            <a:ext cx="3048000" cy="1714500"/>
          </a:xfrm>
          <a:prstGeom prst="rect">
            <a:avLst/>
          </a:prstGeom>
        </p:spPr>
      </p:pic>
      <p:pic>
        <p:nvPicPr>
          <p:cNvPr id="6" name="XbcY_udL72Y"/>
          <p:cNvPicPr>
            <a:picLocks noGrp="1" noRot="1" noChangeAspect="1"/>
          </p:cNvPicPr>
          <p:nvPr>
            <p:ph idx="1"/>
            <a:videoFile r:link="rId1"/>
          </p:nvPr>
        </p:nvPicPr>
        <p:blipFill>
          <a:blip r:embed="rId4"/>
          <a:stretch>
            <a:fillRect/>
          </a:stretch>
        </p:blipFill>
        <p:spPr>
          <a:xfrm>
            <a:off x="-152400" y="0"/>
            <a:ext cx="9296400" cy="6858000"/>
          </a:xfrm>
          <a:prstGeom prst="rect">
            <a:avLst/>
          </a:prstGeom>
        </p:spPr>
      </p:pic>
      <p:sp>
        <p:nvSpPr>
          <p:cNvPr id="7" name="TextBox 6"/>
          <p:cNvSpPr txBox="1"/>
          <p:nvPr/>
        </p:nvSpPr>
        <p:spPr>
          <a:xfrm>
            <a:off x="685800" y="2257454"/>
            <a:ext cx="7848600" cy="769441"/>
          </a:xfrm>
          <a:prstGeom prst="rect">
            <a:avLst/>
          </a:prstGeom>
          <a:noFill/>
        </p:spPr>
        <p:txBody>
          <a:bodyPr wrap="square" rtlCol="0">
            <a:spAutoFit/>
          </a:bodyPr>
          <a:lstStyle/>
          <a:p>
            <a:r>
              <a:rPr lang="en-US" sz="4400" dirty="0">
                <a:solidFill>
                  <a:schemeClr val="bg1"/>
                </a:solidFill>
              </a:rPr>
              <a:t>7 Ways to Service Connection</a:t>
            </a:r>
          </a:p>
        </p:txBody>
      </p:sp>
      <p:sp>
        <p:nvSpPr>
          <p:cNvPr id="2" name="Slide Number Placeholder 1"/>
          <p:cNvSpPr>
            <a:spLocks noGrp="1"/>
          </p:cNvSpPr>
          <p:nvPr>
            <p:ph type="sldNum" sz="quarter" idx="10"/>
          </p:nvPr>
        </p:nvSpPr>
        <p:spPr/>
        <p:txBody>
          <a:bodyPr/>
          <a:lstStyle/>
          <a:p>
            <a:pPr>
              <a:defRPr/>
            </a:pPr>
            <a:fld id="{74BA9AE0-C864-46DB-8982-32561AC64B92}" type="slidenum">
              <a:rPr lang="en-US" smtClean="0"/>
              <a:pPr>
                <a:defRPr/>
              </a:pPr>
              <a:t>15</a:t>
            </a:fld>
            <a:endParaRPr lang="en-US"/>
          </a:p>
        </p:txBody>
      </p:sp>
    </p:spTree>
    <p:extLst>
      <p:ext uri="{BB962C8B-B14F-4D97-AF65-F5344CB8AC3E}">
        <p14:creationId xmlns:p14="http://schemas.microsoft.com/office/powerpoint/2010/main" val="316978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1218-5C83-4FC1-902A-CBFB96633E4C}"/>
              </a:ext>
            </a:extLst>
          </p:cNvPr>
          <p:cNvSpPr>
            <a:spLocks noGrp="1"/>
          </p:cNvSpPr>
          <p:nvPr>
            <p:ph type="title"/>
          </p:nvPr>
        </p:nvSpPr>
        <p:spPr/>
        <p:txBody>
          <a:bodyPr/>
          <a:lstStyle/>
          <a:p>
            <a:r>
              <a:rPr lang="en-US" dirty="0"/>
              <a:t>VA forms</a:t>
            </a:r>
          </a:p>
        </p:txBody>
      </p:sp>
      <p:sp>
        <p:nvSpPr>
          <p:cNvPr id="3" name="Content Placeholder 2">
            <a:extLst>
              <a:ext uri="{FF2B5EF4-FFF2-40B4-BE49-F238E27FC236}">
                <a16:creationId xmlns:a16="http://schemas.microsoft.com/office/drawing/2014/main" id="{DD7717A7-AF80-47CC-8C8A-C4063F2F264F}"/>
              </a:ext>
            </a:extLst>
          </p:cNvPr>
          <p:cNvSpPr>
            <a:spLocks noGrp="1"/>
          </p:cNvSpPr>
          <p:nvPr>
            <p:ph idx="1"/>
          </p:nvPr>
        </p:nvSpPr>
        <p:spPr/>
        <p:txBody>
          <a:bodyPr/>
          <a:lstStyle/>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21-526EZ, 21P-527EZ and 21P-534EZ describe the evidence needed to prove certain claims, and therefore fulfill the VA’s Duty to Notify requirements. </a:t>
            </a:r>
          </a:p>
        </p:txBody>
      </p:sp>
      <p:sp>
        <p:nvSpPr>
          <p:cNvPr id="4" name="Slide Number Placeholder 3">
            <a:extLst>
              <a:ext uri="{FF2B5EF4-FFF2-40B4-BE49-F238E27FC236}">
                <a16:creationId xmlns:a16="http://schemas.microsoft.com/office/drawing/2014/main" id="{1F20A99D-E573-42F9-B126-CBC707A3D235}"/>
              </a:ext>
            </a:extLst>
          </p:cNvPr>
          <p:cNvSpPr>
            <a:spLocks noGrp="1"/>
          </p:cNvSpPr>
          <p:nvPr>
            <p:ph type="sldNum" sz="quarter" idx="10"/>
          </p:nvPr>
        </p:nvSpPr>
        <p:spPr/>
        <p:txBody>
          <a:bodyPr/>
          <a:lstStyle/>
          <a:p>
            <a:pPr>
              <a:defRPr/>
            </a:pPr>
            <a:fld id="{74BA9AE0-C864-46DB-8982-32561AC64B92}" type="slidenum">
              <a:rPr lang="en-US" smtClean="0"/>
              <a:pPr>
                <a:defRPr/>
              </a:pPr>
              <a:t>16</a:t>
            </a:fld>
            <a:endParaRPr lang="en-US"/>
          </a:p>
        </p:txBody>
      </p:sp>
    </p:spTree>
    <p:extLst>
      <p:ext uri="{BB962C8B-B14F-4D97-AF65-F5344CB8AC3E}">
        <p14:creationId xmlns:p14="http://schemas.microsoft.com/office/powerpoint/2010/main" val="2114232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FE94-1E32-46DD-809E-9DB7DA88CE68}"/>
              </a:ext>
            </a:extLst>
          </p:cNvPr>
          <p:cNvSpPr>
            <a:spLocks noGrp="1"/>
          </p:cNvSpPr>
          <p:nvPr>
            <p:ph type="title"/>
          </p:nvPr>
        </p:nvSpPr>
        <p:spPr/>
        <p:txBody>
          <a:bodyPr/>
          <a:lstStyle/>
          <a:p>
            <a:r>
              <a:rPr lang="en-US" dirty="0"/>
              <a:t>Surviving Spouse Claim</a:t>
            </a:r>
          </a:p>
        </p:txBody>
      </p:sp>
      <p:sp>
        <p:nvSpPr>
          <p:cNvPr id="3" name="Content Placeholder 2">
            <a:extLst>
              <a:ext uri="{FF2B5EF4-FFF2-40B4-BE49-F238E27FC236}">
                <a16:creationId xmlns:a16="http://schemas.microsoft.com/office/drawing/2014/main" id="{122373D8-ED04-46B6-8881-2C2922F54EAA}"/>
              </a:ext>
            </a:extLst>
          </p:cNvPr>
          <p:cNvSpPr>
            <a:spLocks noGrp="1"/>
          </p:cNvSpPr>
          <p:nvPr>
            <p:ph idx="1"/>
          </p:nvPr>
        </p:nvSpPr>
        <p:spPr/>
        <p:txBody>
          <a:bodyPr/>
          <a:lstStyle/>
          <a:p>
            <a:r>
              <a:rPr lang="en-US" sz="2400" dirty="0">
                <a:solidFill>
                  <a:srgbClr val="FF0000"/>
                </a:solidFill>
                <a:latin typeface="Arial" panose="020B0604020202020204" pitchFamily="34" charset="0"/>
                <a:cs typeface="Arial" panose="020B0604020202020204" pitchFamily="34" charset="0"/>
              </a:rPr>
              <a:t>A surviving spouse must apply for death benefits on VA form 21P-534EZ</a:t>
            </a:r>
            <a:r>
              <a:rPr lang="en-US" dirty="0">
                <a:solidFill>
                  <a:srgbClr val="FF0000"/>
                </a:solidFill>
              </a:rPr>
              <a:t>.</a:t>
            </a:r>
          </a:p>
        </p:txBody>
      </p:sp>
      <p:sp>
        <p:nvSpPr>
          <p:cNvPr id="4" name="Slide Number Placeholder 3">
            <a:extLst>
              <a:ext uri="{FF2B5EF4-FFF2-40B4-BE49-F238E27FC236}">
                <a16:creationId xmlns:a16="http://schemas.microsoft.com/office/drawing/2014/main" id="{F6D31C26-A908-47C2-8D03-2562D432A18A}"/>
              </a:ext>
            </a:extLst>
          </p:cNvPr>
          <p:cNvSpPr>
            <a:spLocks noGrp="1"/>
          </p:cNvSpPr>
          <p:nvPr>
            <p:ph type="sldNum" sz="quarter" idx="10"/>
          </p:nvPr>
        </p:nvSpPr>
        <p:spPr/>
        <p:txBody>
          <a:bodyPr/>
          <a:lstStyle/>
          <a:p>
            <a:pPr>
              <a:defRPr/>
            </a:pPr>
            <a:fld id="{74BA9AE0-C864-46DB-8982-32561AC64B92}" type="slidenum">
              <a:rPr lang="en-US" smtClean="0"/>
              <a:pPr>
                <a:defRPr/>
              </a:pPr>
              <a:t>17</a:t>
            </a:fld>
            <a:endParaRPr lang="en-US"/>
          </a:p>
        </p:txBody>
      </p:sp>
    </p:spTree>
    <p:extLst>
      <p:ext uri="{BB962C8B-B14F-4D97-AF65-F5344CB8AC3E}">
        <p14:creationId xmlns:p14="http://schemas.microsoft.com/office/powerpoint/2010/main" val="523302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2291" name="TextBox 1"/>
          <p:cNvSpPr txBox="1">
            <a:spLocks noChangeArrowheads="1"/>
          </p:cNvSpPr>
          <p:nvPr/>
        </p:nvSpPr>
        <p:spPr bwMode="auto">
          <a:xfrm>
            <a:off x="2743200" y="3048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p:txBody>
      </p:sp>
      <p:sp>
        <p:nvSpPr>
          <p:cNvPr id="17411" name="TextBox 2"/>
          <p:cNvSpPr txBox="1">
            <a:spLocks noChangeArrowheads="1"/>
          </p:cNvSpPr>
          <p:nvPr/>
        </p:nvSpPr>
        <p:spPr bwMode="auto">
          <a:xfrm>
            <a:off x="1524000" y="838200"/>
            <a:ext cx="7162800" cy="5262979"/>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Direct Service Connection</a:t>
            </a:r>
          </a:p>
          <a:p>
            <a:pPr algn="ctr" eaLnBrk="1" hangingPunct="1">
              <a:defRPr/>
            </a:pPr>
            <a:endParaRPr lang="en-US" b="1" dirty="0">
              <a:solidFill>
                <a:srgbClr val="5D5C5A"/>
              </a:solidFill>
            </a:endParaRPr>
          </a:p>
          <a:p>
            <a:pPr algn="ctr" eaLnBrk="1" hangingPunct="1">
              <a:defRPr/>
            </a:pPr>
            <a:r>
              <a:rPr lang="en-US" b="1" dirty="0">
                <a:solidFill>
                  <a:srgbClr val="5D5C5A"/>
                </a:solidFill>
              </a:rPr>
              <a:t>38 C.F.R. 3.304 Direct Service Connection</a:t>
            </a:r>
          </a:p>
          <a:p>
            <a:pPr lvl="1" indent="0" eaLnBrk="1" hangingPunct="1">
              <a:defRPr/>
            </a:pPr>
            <a:endParaRPr lang="en-US" b="1" dirty="0">
              <a:solidFill>
                <a:srgbClr val="5D5C5A"/>
              </a:solidFill>
            </a:endParaRPr>
          </a:p>
          <a:p>
            <a:pPr lvl="1" indent="0" eaLnBrk="1" hangingPunct="1">
              <a:defRPr/>
            </a:pPr>
            <a:r>
              <a:rPr lang="en-US" b="1" dirty="0">
                <a:solidFill>
                  <a:srgbClr val="5D5C5A"/>
                </a:solidFill>
              </a:rPr>
              <a:t>Requires 3 elements:</a:t>
            </a:r>
          </a:p>
          <a:p>
            <a:pPr marL="1200150" lvl="1" indent="-457200" eaLnBrk="1" hangingPunct="1">
              <a:defRPr/>
            </a:pPr>
            <a:endParaRPr lang="en-US" b="1" dirty="0">
              <a:solidFill>
                <a:srgbClr val="5D5C5A"/>
              </a:solidFill>
            </a:endParaRPr>
          </a:p>
          <a:p>
            <a:pPr lvl="2" indent="0" eaLnBrk="1" hangingPunct="1">
              <a:defRPr/>
            </a:pPr>
            <a:r>
              <a:rPr lang="en-US" b="1" dirty="0">
                <a:solidFill>
                  <a:srgbClr val="FF0000"/>
                </a:solidFill>
              </a:rPr>
              <a:t>➢ Injury or disease that was incurred in service that is noted in service treatment records </a:t>
            </a:r>
          </a:p>
          <a:p>
            <a:pPr lvl="2" indent="0" eaLnBrk="1" hangingPunct="1">
              <a:defRPr/>
            </a:pPr>
            <a:r>
              <a:rPr lang="en-US" b="1" dirty="0">
                <a:solidFill>
                  <a:srgbClr val="FF0000"/>
                </a:solidFill>
              </a:rPr>
              <a:t> </a:t>
            </a:r>
          </a:p>
          <a:p>
            <a:pPr lvl="2" indent="0" eaLnBrk="1" hangingPunct="1">
              <a:defRPr/>
            </a:pPr>
            <a:r>
              <a:rPr lang="en-US" b="1" dirty="0">
                <a:solidFill>
                  <a:srgbClr val="FF0000"/>
                </a:solidFill>
              </a:rPr>
              <a:t>➢ A current diagnosis</a:t>
            </a:r>
          </a:p>
          <a:p>
            <a:pPr marL="1600200" lvl="2" indent="-457200" eaLnBrk="1" hangingPunct="1">
              <a:defRPr/>
            </a:pPr>
            <a:r>
              <a:rPr lang="en-US" b="1" dirty="0">
                <a:solidFill>
                  <a:srgbClr val="FF0000"/>
                </a:solidFill>
              </a:rPr>
              <a:t>		</a:t>
            </a:r>
          </a:p>
          <a:p>
            <a:pPr lvl="2" indent="0" eaLnBrk="1" hangingPunct="1">
              <a:defRPr/>
            </a:pPr>
            <a:r>
              <a:rPr lang="en-US" b="1" dirty="0">
                <a:solidFill>
                  <a:srgbClr val="FF0000"/>
                </a:solidFill>
              </a:rPr>
              <a:t>➢ A medical opinion (Nexus) linking the current diagnosis to military service</a:t>
            </a: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339" name="TextBox 1"/>
          <p:cNvSpPr txBox="1">
            <a:spLocks noChangeArrowheads="1"/>
          </p:cNvSpPr>
          <p:nvPr/>
        </p:nvSpPr>
        <p:spPr bwMode="auto">
          <a:xfrm>
            <a:off x="2743200" y="3048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5" name="TextBox 2"/>
          <p:cNvSpPr txBox="1">
            <a:spLocks noChangeArrowheads="1"/>
          </p:cNvSpPr>
          <p:nvPr/>
        </p:nvSpPr>
        <p:spPr bwMode="auto">
          <a:xfrm>
            <a:off x="1447800" y="1066800"/>
            <a:ext cx="7239000" cy="4401205"/>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Aggravation of Preservice Disability</a:t>
            </a:r>
          </a:p>
          <a:p>
            <a:pPr marL="1085850" lvl="1" indent="-342900" eaLnBrk="1" hangingPunct="1">
              <a:buFont typeface="Wingdings" panose="05000000000000000000" pitchFamily="2" charset="2"/>
              <a:buChar char="q"/>
              <a:defRPr/>
            </a:pPr>
            <a:endParaRPr lang="en-US" dirty="0">
              <a:solidFill>
                <a:srgbClr val="5D5C5A"/>
              </a:solidFill>
            </a:endParaRPr>
          </a:p>
          <a:p>
            <a:pPr lvl="1" indent="0" eaLnBrk="1" hangingPunct="1">
              <a:defRPr/>
            </a:pPr>
            <a:r>
              <a:rPr lang="en-US" b="1" dirty="0">
                <a:solidFill>
                  <a:srgbClr val="5D5C5A"/>
                </a:solidFill>
              </a:rPr>
              <a:t>38 C.F.R. 3.306 A preexisting injury or disease will be considered to have been aggravated by active military, naval, or air service, where there is an increase in disability during such service, unless there is a specific finding that the increase in disability is due to the natural progress of the disease.</a:t>
            </a:r>
          </a:p>
          <a:p>
            <a:pPr lvl="1" indent="0" eaLnBrk="1" hangingPunct="1">
              <a:defRPr/>
            </a:pPr>
            <a:endParaRPr lang="en-US" b="1" dirty="0">
              <a:solidFill>
                <a:srgbClr val="5D5C5A"/>
              </a:solidFill>
            </a:endParaRPr>
          </a:p>
          <a:p>
            <a:pPr lvl="2" indent="0" eaLnBrk="1" hangingPunct="1">
              <a:defRPr/>
            </a:pPr>
            <a:endParaRPr lang="en-US" sz="1600" b="1" dirty="0">
              <a:solidFill>
                <a:srgbClr val="5D5C5A"/>
              </a:solidFill>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19</a:t>
            </a:fld>
            <a:endParaRPr lang="en-US" dirty="0"/>
          </a:p>
        </p:txBody>
      </p:sp>
    </p:spTree>
    <p:extLst>
      <p:ext uri="{BB962C8B-B14F-4D97-AF65-F5344CB8AC3E}">
        <p14:creationId xmlns:p14="http://schemas.microsoft.com/office/powerpoint/2010/main" val="276595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5" name="TextBox 1"/>
          <p:cNvSpPr txBox="1">
            <a:spLocks noChangeArrowheads="1"/>
          </p:cNvSpPr>
          <p:nvPr/>
        </p:nvSpPr>
        <p:spPr bwMode="auto">
          <a:xfrm>
            <a:off x="2743200" y="3048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n-US" altLang="en-US" sz="2400" b="1">
                <a:solidFill>
                  <a:srgbClr val="005D7D"/>
                </a:solidFill>
                <a:latin typeface="Arial" charset="0"/>
              </a:rPr>
              <a:t>Welcome and Introductions</a:t>
            </a:r>
          </a:p>
        </p:txBody>
      </p:sp>
      <p:pic>
        <p:nvPicPr>
          <p:cNvPr id="30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7575" y="2362200"/>
            <a:ext cx="56403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7575" y="1219200"/>
            <a:ext cx="5629275"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4339" name="TextBox 1"/>
          <p:cNvSpPr txBox="1">
            <a:spLocks noChangeArrowheads="1"/>
          </p:cNvSpPr>
          <p:nvPr/>
        </p:nvSpPr>
        <p:spPr bwMode="auto">
          <a:xfrm>
            <a:off x="2743200" y="3048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5" name="TextBox 2"/>
          <p:cNvSpPr txBox="1">
            <a:spLocks noChangeArrowheads="1"/>
          </p:cNvSpPr>
          <p:nvPr/>
        </p:nvSpPr>
        <p:spPr bwMode="auto">
          <a:xfrm>
            <a:off x="1447800" y="909638"/>
            <a:ext cx="7239000" cy="4278094"/>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Aggravation of Preservice Disability</a:t>
            </a:r>
          </a:p>
          <a:p>
            <a:pPr marL="1085850" lvl="1" indent="-342900" eaLnBrk="1" hangingPunct="1">
              <a:buFont typeface="Wingdings" panose="05000000000000000000" pitchFamily="2" charset="2"/>
              <a:buChar char="q"/>
              <a:defRPr/>
            </a:pPr>
            <a:endParaRPr lang="en-US" dirty="0">
              <a:solidFill>
                <a:srgbClr val="5D5C5A"/>
              </a:solidFill>
            </a:endParaRPr>
          </a:p>
          <a:p>
            <a:pPr lvl="1" indent="0" algn="ctr" eaLnBrk="1" hangingPunct="1">
              <a:defRPr/>
            </a:pPr>
            <a:r>
              <a:rPr lang="en-US" b="1" dirty="0">
                <a:solidFill>
                  <a:srgbClr val="5D5C5A"/>
                </a:solidFill>
              </a:rPr>
              <a:t>Clarification  </a:t>
            </a:r>
          </a:p>
          <a:p>
            <a:pPr lvl="1" indent="0" eaLnBrk="1" hangingPunct="1">
              <a:defRPr/>
            </a:pPr>
            <a:endParaRPr lang="en-US" b="1" dirty="0">
              <a:solidFill>
                <a:srgbClr val="5D5C5A"/>
              </a:solidFill>
            </a:endParaRPr>
          </a:p>
          <a:p>
            <a:pPr lvl="1" indent="0" eaLnBrk="1" hangingPunct="1">
              <a:defRPr/>
            </a:pPr>
            <a:r>
              <a:rPr lang="en-US" b="1" dirty="0">
                <a:solidFill>
                  <a:srgbClr val="5D5C5A"/>
                </a:solidFill>
              </a:rPr>
              <a:t>Just because an injury or disease worsened during military service, does not mean that it should be service connected.  </a:t>
            </a:r>
            <a:r>
              <a:rPr lang="en-US" b="1" u="sng" dirty="0">
                <a:solidFill>
                  <a:srgbClr val="5D5C5A"/>
                </a:solidFill>
              </a:rPr>
              <a:t>It has to show that the increase in disability was not due to the natural progression of the disease.  </a:t>
            </a:r>
          </a:p>
          <a:p>
            <a:pPr marL="1428750" lvl="2" indent="-285750" eaLnBrk="1" hangingPunct="1">
              <a:buFont typeface="Wingdings" panose="05000000000000000000" pitchFamily="2" charset="2"/>
              <a:buChar char="q"/>
              <a:defRPr/>
            </a:pPr>
            <a:endParaRPr lang="en-US" sz="1600" b="1" dirty="0">
              <a:solidFill>
                <a:srgbClr val="5D5C5A"/>
              </a:solidFill>
            </a:endParaRPr>
          </a:p>
          <a:p>
            <a:pPr marL="1600200" lvl="2" indent="-457200" eaLnBrk="1" hangingPunct="1">
              <a:buFont typeface="Wingdings" panose="05000000000000000000" pitchFamily="2" charset="2"/>
              <a:buChar char="q"/>
              <a:defRPr/>
            </a:pPr>
            <a:endParaRPr lang="en-US" sz="1600" b="1" dirty="0">
              <a:solidFill>
                <a:srgbClr val="5D5C5A"/>
              </a:solidFill>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47800" y="866775"/>
            <a:ext cx="7239000" cy="4862870"/>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chemeClr val="tx1">
                    <a:lumMod val="75000"/>
                    <a:lumOff val="25000"/>
                  </a:schemeClr>
                </a:solidFill>
              </a:rPr>
              <a:t>Presumptive Service Connection</a:t>
            </a:r>
          </a:p>
          <a:p>
            <a:pPr marL="342900" indent="-342900" eaLnBrk="1" hangingPunct="1">
              <a:buFontTx/>
              <a:buAutoNum type="arabicPeriod" startAt="3"/>
              <a:defRPr/>
            </a:pPr>
            <a:endParaRPr lang="en-US" sz="1600" b="1" dirty="0">
              <a:solidFill>
                <a:schemeClr val="tx1">
                  <a:lumMod val="75000"/>
                  <a:lumOff val="25000"/>
                </a:schemeClr>
              </a:solidFill>
            </a:endParaRPr>
          </a:p>
          <a:p>
            <a:pPr lvl="1" indent="0" eaLnBrk="1" hangingPunct="1">
              <a:defRPr/>
            </a:pPr>
            <a:r>
              <a:rPr lang="en-US" sz="1800" b="1" dirty="0">
                <a:solidFill>
                  <a:schemeClr val="tx1">
                    <a:lumMod val="75000"/>
                    <a:lumOff val="25000"/>
                  </a:schemeClr>
                </a:solidFill>
              </a:rPr>
              <a:t>The basic requirements and explanations for presumptive service connection can be found at 38 CFR 3.307.</a:t>
            </a:r>
          </a:p>
          <a:p>
            <a:pPr lvl="1" indent="0" eaLnBrk="1" hangingPunct="1">
              <a:defRPr/>
            </a:pPr>
            <a:endParaRPr lang="en-US" sz="1800" b="1" dirty="0">
              <a:solidFill>
                <a:schemeClr val="tx1">
                  <a:lumMod val="75000"/>
                  <a:lumOff val="25000"/>
                </a:schemeClr>
              </a:solidFill>
            </a:endParaRPr>
          </a:p>
          <a:p>
            <a:pPr marL="1200150" lvl="1" indent="-457200" eaLnBrk="1" hangingPunct="1">
              <a:buFont typeface="+mj-lt"/>
              <a:buAutoNum type="arabicPeriod"/>
              <a:defRPr/>
            </a:pPr>
            <a:r>
              <a:rPr lang="en-US" sz="1800" b="1" dirty="0">
                <a:solidFill>
                  <a:schemeClr val="tx1">
                    <a:lumMod val="75000"/>
                    <a:lumOff val="25000"/>
                  </a:schemeClr>
                </a:solidFill>
              </a:rPr>
              <a:t>38 CFR 3.309 is a List of Diseases</a:t>
            </a:r>
          </a:p>
          <a:p>
            <a:pPr marL="1485900" lvl="2" indent="-342900" eaLnBrk="1" hangingPunct="1">
              <a:buFont typeface="Wingdings" panose="05000000000000000000" pitchFamily="2" charset="2"/>
              <a:buChar char="Ø"/>
              <a:defRPr/>
            </a:pPr>
            <a:r>
              <a:rPr lang="en-US" sz="1800" b="1" dirty="0">
                <a:solidFill>
                  <a:schemeClr val="tx1">
                    <a:lumMod val="75000"/>
                    <a:lumOff val="25000"/>
                  </a:schemeClr>
                </a:solidFill>
              </a:rPr>
              <a:t>Chronic Diseases (within 12 months)</a:t>
            </a:r>
          </a:p>
          <a:p>
            <a:pPr marL="1485900" lvl="2" indent="-342900" eaLnBrk="1" hangingPunct="1">
              <a:buFont typeface="Wingdings" panose="05000000000000000000" pitchFamily="2" charset="2"/>
              <a:buChar char="Ø"/>
              <a:defRPr/>
            </a:pPr>
            <a:r>
              <a:rPr lang="en-US" sz="1800" b="1" dirty="0">
                <a:solidFill>
                  <a:schemeClr val="tx1">
                    <a:lumMod val="75000"/>
                    <a:lumOff val="25000"/>
                  </a:schemeClr>
                </a:solidFill>
              </a:rPr>
              <a:t>Tropical Diseases</a:t>
            </a:r>
          </a:p>
          <a:p>
            <a:pPr marL="1485900" lvl="2" indent="-342900" eaLnBrk="1" hangingPunct="1">
              <a:buFont typeface="Wingdings" panose="05000000000000000000" pitchFamily="2" charset="2"/>
              <a:buChar char="Ø"/>
              <a:defRPr/>
            </a:pPr>
            <a:r>
              <a:rPr lang="en-US" sz="1800" b="1" dirty="0">
                <a:solidFill>
                  <a:schemeClr val="tx1">
                    <a:lumMod val="75000"/>
                    <a:lumOff val="25000"/>
                  </a:schemeClr>
                </a:solidFill>
              </a:rPr>
              <a:t>Former POWs</a:t>
            </a:r>
          </a:p>
          <a:p>
            <a:pPr marL="1485900" lvl="2" indent="-342900" eaLnBrk="1" hangingPunct="1">
              <a:buFont typeface="Wingdings" panose="05000000000000000000" pitchFamily="2" charset="2"/>
              <a:buChar char="Ø"/>
              <a:defRPr/>
            </a:pPr>
            <a:r>
              <a:rPr lang="en-US" sz="1800" b="1" dirty="0">
                <a:solidFill>
                  <a:schemeClr val="tx1">
                    <a:lumMod val="75000"/>
                    <a:lumOff val="25000"/>
                  </a:schemeClr>
                </a:solidFill>
              </a:rPr>
              <a:t>Herbicides (Currently, boots on ground or brown water service)</a:t>
            </a:r>
          </a:p>
          <a:p>
            <a:pPr lvl="2" indent="0" eaLnBrk="1" hangingPunct="1">
              <a:defRPr/>
            </a:pPr>
            <a:r>
              <a:rPr lang="en-US" sz="1800" b="1" dirty="0">
                <a:solidFill>
                  <a:schemeClr val="tx1">
                    <a:lumMod val="85000"/>
                    <a:lumOff val="15000"/>
                  </a:schemeClr>
                </a:solidFill>
              </a:rPr>
              <a:t>The list of diseases associated with Agent Orange exposure is growing again.</a:t>
            </a:r>
          </a:p>
          <a:p>
            <a:pPr lvl="2" indent="0" eaLnBrk="1" hangingPunct="1">
              <a:defRPr/>
            </a:pPr>
            <a:endParaRPr lang="en-US" sz="1800" b="1" dirty="0">
              <a:solidFill>
                <a:schemeClr val="tx1">
                  <a:lumMod val="85000"/>
                  <a:lumOff val="15000"/>
                </a:schemeClr>
              </a:solidFill>
            </a:endParaRPr>
          </a:p>
          <a:p>
            <a:pPr lvl="2" indent="0" eaLnBrk="1" hangingPunct="1">
              <a:defRPr/>
            </a:pPr>
            <a:r>
              <a:rPr lang="en-US" sz="1800" b="1" dirty="0">
                <a:solidFill>
                  <a:schemeClr val="tx1">
                    <a:lumMod val="85000"/>
                    <a:lumOff val="15000"/>
                  </a:schemeClr>
                </a:solidFill>
              </a:rPr>
              <a:t>The U.S. Department of Veterans Affairs has added three diseases to the presumptive list</a:t>
            </a:r>
            <a:r>
              <a:rPr lang="en-US" sz="1800" b="1" dirty="0">
                <a:solidFill>
                  <a:schemeClr val="tx1">
                    <a:lumMod val="65000"/>
                    <a:lumOff val="35000"/>
                  </a:schemeClr>
                </a:solidFill>
              </a:rPr>
              <a:t>: </a:t>
            </a:r>
            <a:r>
              <a:rPr lang="en-US" sz="1800" b="1" u="sng" dirty="0">
                <a:solidFill>
                  <a:srgbClr val="CC0000"/>
                </a:solidFill>
              </a:rPr>
              <a:t>Parkinsonism, bladder cancer, and hypothyroidism</a:t>
            </a:r>
            <a:r>
              <a:rPr lang="en-US" sz="1800" b="1" dirty="0">
                <a:solidFill>
                  <a:schemeClr val="tx1">
                    <a:lumMod val="65000"/>
                    <a:lumOff val="35000"/>
                  </a:schemeClr>
                </a:solidFill>
              </a:rPr>
              <a:t>.</a:t>
            </a:r>
          </a:p>
        </p:txBody>
      </p:sp>
      <p:sp>
        <p:nvSpPr>
          <p:cNvPr id="2" name="Rectangle 1"/>
          <p:cNvSpPr/>
          <p:nvPr/>
        </p:nvSpPr>
        <p:spPr>
          <a:xfrm>
            <a:off x="6022494" y="6392634"/>
            <a:ext cx="2511906" cy="307777"/>
          </a:xfrm>
          <a:prstGeom prst="rect">
            <a:avLst/>
          </a:prstGeom>
        </p:spPr>
        <p:txBody>
          <a:bodyPr wrap="none">
            <a:spAutoFit/>
          </a:bodyPr>
          <a:lstStyle/>
          <a:p>
            <a:r>
              <a:rPr lang="en-US" sz="1400" dirty="0"/>
              <a:t>Pages 93-98  Training Guide </a:t>
            </a:r>
          </a:p>
        </p:txBody>
      </p:sp>
      <p:sp>
        <p:nvSpPr>
          <p:cNvPr id="3" name="Slide Number Placeholder 2"/>
          <p:cNvSpPr>
            <a:spLocks noGrp="1"/>
          </p:cNvSpPr>
          <p:nvPr>
            <p:ph type="sldNum" sz="quarter" idx="10"/>
          </p:nvPr>
        </p:nvSpPr>
        <p:spPr>
          <a:xfrm>
            <a:off x="6586268" y="6363961"/>
            <a:ext cx="2133600" cy="365125"/>
          </a:xfrm>
        </p:spPr>
        <p:txBody>
          <a:bodyPr/>
          <a:lstStyle/>
          <a:p>
            <a:pPr>
              <a:defRPr/>
            </a:pPr>
            <a:fld id="{BF0A150D-1BBE-4E66-8D5F-75E34BABC1AE}" type="slidenum">
              <a:rPr lang="en-US" smtClean="0"/>
              <a:pPr>
                <a:defRPr/>
              </a:pPr>
              <a:t>21</a:t>
            </a:fld>
            <a:endParaRPr lang="en-US" dirty="0"/>
          </a:p>
        </p:txBody>
      </p:sp>
    </p:spTree>
    <p:extLst>
      <p:ext uri="{BB962C8B-B14F-4D97-AF65-F5344CB8AC3E}">
        <p14:creationId xmlns:p14="http://schemas.microsoft.com/office/powerpoint/2010/main" val="4264448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51FA8-CA09-4B6B-B91E-AE4E5EC5AB57}"/>
              </a:ext>
            </a:extLst>
          </p:cNvPr>
          <p:cNvSpPr>
            <a:spLocks noGrp="1"/>
          </p:cNvSpPr>
          <p:nvPr>
            <p:ph type="title"/>
          </p:nvPr>
        </p:nvSpPr>
        <p:spPr>
          <a:xfrm>
            <a:off x="457200" y="274638"/>
            <a:ext cx="8229600" cy="457199"/>
          </a:xfrm>
        </p:spPr>
        <p:txBody>
          <a:bodyPr/>
          <a:lstStyle/>
          <a:p>
            <a:r>
              <a:rPr lang="en-US" dirty="0"/>
              <a:t>New Presumptive’ s</a:t>
            </a:r>
          </a:p>
        </p:txBody>
      </p:sp>
      <p:sp>
        <p:nvSpPr>
          <p:cNvPr id="3" name="Content Placeholder 2">
            <a:extLst>
              <a:ext uri="{FF2B5EF4-FFF2-40B4-BE49-F238E27FC236}">
                <a16:creationId xmlns:a16="http://schemas.microsoft.com/office/drawing/2014/main" id="{91456E16-9ECA-4D0B-9E43-B36BB62EF393}"/>
              </a:ext>
            </a:extLst>
          </p:cNvPr>
          <p:cNvSpPr>
            <a:spLocks noGrp="1"/>
          </p:cNvSpPr>
          <p:nvPr>
            <p:ph idx="1"/>
          </p:nvPr>
        </p:nvSpPr>
        <p:spPr>
          <a:xfrm>
            <a:off x="304800" y="731837"/>
            <a:ext cx="8763000" cy="5394327"/>
          </a:xfrm>
        </p:spPr>
        <p:txBody>
          <a:bodyPr/>
          <a:lstStyle/>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The VA announced it will begin processing claims for the chronic disabilities of asthma, rhinitis, and sinusitis, to include rhinosinusitis, as of Aug. 5, with servicemembers who deployed in Southwest Asia during the Gulf War and in response to the Global War on Terror eligible to have their claims fast-tracked.</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Servicemembers whose conditions manifested and diagnosed within 10 years of qualifying service, are eligible to have their claims fast-tracked by the VA if they served:</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In the Southwest Asia theater of operations beginning Aug. 2, 1990, to the present (to include Iraq, Kuwait, Saudi Arabia, the neutral zone between Iraq and Saudi Arabia, Bahrain, Qatar, the United Arab Emirates, Oman, the Gulf of Aden, the Gulf of Oman, the Persian Gulf, the Arabian Sea, the Red Sea and the airspace above these locations), or</a:t>
            </a: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In Afghanistan, Uzbekistan, Syria, or Djibouti beginning Sept. 19, 2001, to the present</a:t>
            </a:r>
            <a:r>
              <a:rPr lang="en-US" sz="24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9F1D61F0-94C9-454A-8AB8-FDA42F443A69}"/>
              </a:ext>
            </a:extLst>
          </p:cNvPr>
          <p:cNvSpPr>
            <a:spLocks noGrp="1"/>
          </p:cNvSpPr>
          <p:nvPr>
            <p:ph type="sldNum" sz="quarter" idx="10"/>
          </p:nvPr>
        </p:nvSpPr>
        <p:spPr/>
        <p:txBody>
          <a:bodyPr/>
          <a:lstStyle/>
          <a:p>
            <a:pPr>
              <a:defRPr/>
            </a:pPr>
            <a:fld id="{74BA9AE0-C864-46DB-8982-32561AC64B92}" type="slidenum">
              <a:rPr lang="en-US" smtClean="0"/>
              <a:pPr>
                <a:defRPr/>
              </a:pPr>
              <a:t>22</a:t>
            </a:fld>
            <a:endParaRPr lang="en-US"/>
          </a:p>
        </p:txBody>
      </p:sp>
    </p:spTree>
    <p:extLst>
      <p:ext uri="{BB962C8B-B14F-4D97-AF65-F5344CB8AC3E}">
        <p14:creationId xmlns:p14="http://schemas.microsoft.com/office/powerpoint/2010/main" val="2875029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47800" y="866775"/>
            <a:ext cx="7239000" cy="2554545"/>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chemeClr val="tx1">
                    <a:lumMod val="75000"/>
                    <a:lumOff val="25000"/>
                  </a:schemeClr>
                </a:solidFill>
              </a:rPr>
              <a:t>Presumptive Service Connection</a:t>
            </a:r>
          </a:p>
          <a:p>
            <a:pPr marL="342900" indent="-342900" eaLnBrk="1" hangingPunct="1">
              <a:buFontTx/>
              <a:buAutoNum type="arabicPeriod" startAt="3"/>
              <a:defRPr/>
            </a:pPr>
            <a:endParaRPr lang="en-US" sz="1600" b="1" dirty="0">
              <a:solidFill>
                <a:schemeClr val="tx1">
                  <a:lumMod val="75000"/>
                  <a:lumOff val="25000"/>
                </a:schemeClr>
              </a:solidFill>
            </a:endParaRPr>
          </a:p>
          <a:p>
            <a:pPr marL="1085850" lvl="1" indent="-342900" eaLnBrk="1" hangingPunct="1">
              <a:buFont typeface="Wingdings" panose="05000000000000000000" pitchFamily="2" charset="2"/>
              <a:buChar char="Ø"/>
              <a:defRPr/>
            </a:pPr>
            <a:r>
              <a:rPr lang="en-US" b="1" dirty="0">
                <a:solidFill>
                  <a:srgbClr val="FF0000"/>
                </a:solidFill>
              </a:rPr>
              <a:t>Service connection can be granted on the basis of presumption for chronic, tropical or prisoner-of-war related diseases, incurred during wartime and service after January 1, 1947.</a:t>
            </a:r>
          </a:p>
        </p:txBody>
      </p:sp>
      <p:sp>
        <p:nvSpPr>
          <p:cNvPr id="2" name="Rectangle 1"/>
          <p:cNvSpPr/>
          <p:nvPr/>
        </p:nvSpPr>
        <p:spPr>
          <a:xfrm>
            <a:off x="6022494" y="6392634"/>
            <a:ext cx="2511906" cy="307777"/>
          </a:xfrm>
          <a:prstGeom prst="rect">
            <a:avLst/>
          </a:prstGeom>
        </p:spPr>
        <p:txBody>
          <a:bodyPr wrap="none">
            <a:spAutoFit/>
          </a:bodyPr>
          <a:lstStyle/>
          <a:p>
            <a:r>
              <a:rPr lang="en-US" sz="1400" dirty="0"/>
              <a:t>Pages 93-98  Training Guide </a:t>
            </a:r>
          </a:p>
        </p:txBody>
      </p:sp>
      <p:sp>
        <p:nvSpPr>
          <p:cNvPr id="3" name="Slide Number Placeholder 2"/>
          <p:cNvSpPr>
            <a:spLocks noGrp="1"/>
          </p:cNvSpPr>
          <p:nvPr>
            <p:ph type="sldNum" sz="quarter" idx="10"/>
          </p:nvPr>
        </p:nvSpPr>
        <p:spPr>
          <a:xfrm>
            <a:off x="6586268" y="6363961"/>
            <a:ext cx="2133600" cy="365125"/>
          </a:xfrm>
        </p:spPr>
        <p:txBody>
          <a:bodyPr/>
          <a:lstStyle/>
          <a:p>
            <a:pPr>
              <a:defRPr/>
            </a:pPr>
            <a:fld id="{BF0A150D-1BBE-4E66-8D5F-75E34BABC1AE}" type="slidenum">
              <a:rPr lang="en-US" smtClean="0"/>
              <a:pPr>
                <a:defRPr/>
              </a:pPr>
              <a:t>23</a:t>
            </a:fld>
            <a:endParaRPr lang="en-US" dirty="0"/>
          </a:p>
        </p:txBody>
      </p:sp>
    </p:spTree>
    <p:extLst>
      <p:ext uri="{BB962C8B-B14F-4D97-AF65-F5344CB8AC3E}">
        <p14:creationId xmlns:p14="http://schemas.microsoft.com/office/powerpoint/2010/main" val="2722834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47800" y="866775"/>
            <a:ext cx="7239000" cy="6494085"/>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Presumptive Service Connection</a:t>
            </a:r>
          </a:p>
          <a:p>
            <a:pPr marL="342900" indent="-342900" eaLnBrk="1" hangingPunct="1">
              <a:buFontTx/>
              <a:buAutoNum type="arabicPeriod" startAt="3"/>
              <a:defRPr/>
            </a:pPr>
            <a:endParaRPr lang="en-US" sz="1600" b="1" dirty="0">
              <a:solidFill>
                <a:srgbClr val="5D5C5A"/>
              </a:solidFill>
            </a:endParaRPr>
          </a:p>
          <a:p>
            <a:pPr lvl="1" indent="0" eaLnBrk="1" hangingPunct="1">
              <a:defRPr/>
            </a:pPr>
            <a:endParaRPr lang="en-US" b="1" dirty="0">
              <a:solidFill>
                <a:srgbClr val="5D5C5A"/>
              </a:solidFill>
            </a:endParaRPr>
          </a:p>
          <a:p>
            <a:pPr marL="1200150" lvl="1" indent="-457200" eaLnBrk="1" hangingPunct="1">
              <a:buAutoNum type="arabicPeriod" startAt="5"/>
              <a:defRPr/>
            </a:pPr>
            <a:r>
              <a:rPr lang="en-US" b="1" dirty="0">
                <a:solidFill>
                  <a:srgbClr val="5D5C5A"/>
                </a:solidFill>
              </a:rPr>
              <a:t>Compensation for certain disabilities occurring in Persian Gulf veterans. (Undiagnosed Illnesses and Infectious Diseases) 38 CFR 3.317 (IBS) Irritable Bowel Syndrome. Structural and functional.</a:t>
            </a:r>
          </a:p>
          <a:p>
            <a:pPr lvl="1" indent="0" eaLnBrk="1" hangingPunct="1">
              <a:defRPr/>
            </a:pPr>
            <a:r>
              <a:rPr lang="en-US" b="1" dirty="0">
                <a:solidFill>
                  <a:srgbClr val="5D5C5A"/>
                </a:solidFill>
              </a:rPr>
              <a:t>     (fibromyalgia)    (Chronic Fatigue)</a:t>
            </a:r>
          </a:p>
          <a:p>
            <a:pPr lvl="1" indent="0" eaLnBrk="1" hangingPunct="1">
              <a:defRPr/>
            </a:pPr>
            <a:endParaRPr lang="en-US" b="1" dirty="0">
              <a:solidFill>
                <a:srgbClr val="5D5C5A"/>
              </a:solidFill>
            </a:endParaRPr>
          </a:p>
          <a:p>
            <a:pPr marL="1200150" lvl="1" indent="-457200" eaLnBrk="1" hangingPunct="1">
              <a:buAutoNum type="arabicPeriod" startAt="5"/>
              <a:defRPr/>
            </a:pPr>
            <a:r>
              <a:rPr lang="en-US" b="1" u="sng" dirty="0">
                <a:solidFill>
                  <a:srgbClr val="5D5C5A"/>
                </a:solidFill>
              </a:rPr>
              <a:t>Presumptive service connection for amyotrophic lateral sclerosis for all Veterans (ALS or Lou Gehrig's Disease). 38 CFR 3.318</a:t>
            </a:r>
          </a:p>
          <a:p>
            <a:pPr lvl="1" indent="0" eaLnBrk="1" hangingPunct="1">
              <a:defRPr/>
            </a:pPr>
            <a:endParaRPr lang="en-US" sz="1600" b="1" dirty="0">
              <a:solidFill>
                <a:srgbClr val="5D5C5A"/>
              </a:solidFill>
            </a:endParaRPr>
          </a:p>
          <a:p>
            <a:pPr lvl="1" indent="0" eaLnBrk="1" hangingPunct="1">
              <a:defRPr/>
            </a:pPr>
            <a:endParaRPr lang="en-US" sz="1600" b="1" dirty="0">
              <a:solidFill>
                <a:srgbClr val="5D5C5A"/>
              </a:solidFill>
            </a:endParaRPr>
          </a:p>
          <a:p>
            <a:pPr lvl="1" indent="0" eaLnBrk="1" hangingPunct="1">
              <a:defRPr/>
            </a:pPr>
            <a:endParaRPr lang="en-US" sz="1600" b="1" dirty="0">
              <a:solidFill>
                <a:srgbClr val="5D5C5A"/>
              </a:solidFill>
            </a:endParaRPr>
          </a:p>
          <a:p>
            <a:pPr marL="1600200" lvl="2" indent="-457200" eaLnBrk="1" hangingPunct="1">
              <a:buFont typeface="Wingdings" panose="05000000000000000000" pitchFamily="2" charset="2"/>
              <a:buChar char="q"/>
              <a:defRPr/>
            </a:pPr>
            <a:endParaRPr lang="en-US" sz="1600" b="1" dirty="0">
              <a:solidFill>
                <a:srgbClr val="5D5C5A"/>
              </a:solidFill>
            </a:endParaRPr>
          </a:p>
        </p:txBody>
      </p:sp>
      <p:sp>
        <p:nvSpPr>
          <p:cNvPr id="2" name="Rectangle 1"/>
          <p:cNvSpPr/>
          <p:nvPr/>
        </p:nvSpPr>
        <p:spPr>
          <a:xfrm>
            <a:off x="5901542" y="6385023"/>
            <a:ext cx="2611292" cy="307777"/>
          </a:xfrm>
          <a:prstGeom prst="rect">
            <a:avLst/>
          </a:prstGeom>
        </p:spPr>
        <p:txBody>
          <a:bodyPr wrap="none">
            <a:spAutoFit/>
          </a:bodyPr>
          <a:lstStyle/>
          <a:p>
            <a:pPr lvl="0"/>
            <a:r>
              <a:rPr lang="en-US" sz="1400" dirty="0">
                <a:solidFill>
                  <a:prstClr val="black"/>
                </a:solidFill>
              </a:rPr>
              <a:t>Pages 99-101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24</a:t>
            </a:fld>
            <a:endParaRPr lang="en-US"/>
          </a:p>
        </p:txBody>
      </p:sp>
    </p:spTree>
    <p:extLst>
      <p:ext uri="{BB962C8B-B14F-4D97-AF65-F5344CB8AC3E}">
        <p14:creationId xmlns:p14="http://schemas.microsoft.com/office/powerpoint/2010/main" val="414455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6387" name="TextBox 1"/>
          <p:cNvSpPr txBox="1">
            <a:spLocks noChangeArrowheads="1"/>
          </p:cNvSpPr>
          <p:nvPr/>
        </p:nvSpPr>
        <p:spPr bwMode="auto">
          <a:xfrm>
            <a:off x="2743200" y="3048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5" name="TextBox 2"/>
          <p:cNvSpPr txBox="1">
            <a:spLocks noChangeArrowheads="1"/>
          </p:cNvSpPr>
          <p:nvPr/>
        </p:nvSpPr>
        <p:spPr bwMode="auto">
          <a:xfrm>
            <a:off x="1447800" y="838200"/>
            <a:ext cx="7239000" cy="6247864"/>
          </a:xfrm>
          <a:prstGeom prst="rect">
            <a:avLst/>
          </a:prstGeom>
          <a:noFill/>
          <a:ln>
            <a:solidFill>
              <a:schemeClr val="accent1"/>
            </a:solid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Presumptive Service Connection</a:t>
            </a:r>
          </a:p>
          <a:p>
            <a:pPr algn="ctr" eaLnBrk="1" hangingPunct="1">
              <a:defRPr/>
            </a:pPr>
            <a:r>
              <a:rPr lang="en-US" b="1" dirty="0">
                <a:solidFill>
                  <a:srgbClr val="5D5C5A"/>
                </a:solidFill>
              </a:rPr>
              <a:t>Basic Requirements:</a:t>
            </a:r>
          </a:p>
          <a:p>
            <a:pPr algn="ctr" eaLnBrk="1" hangingPunct="1">
              <a:defRPr/>
            </a:pPr>
            <a:endParaRPr lang="en-US" b="1" dirty="0">
              <a:solidFill>
                <a:srgbClr val="5D5C5A"/>
              </a:solidFill>
            </a:endParaRPr>
          </a:p>
          <a:p>
            <a:pPr marL="1200150" lvl="1" indent="-457200" eaLnBrk="1" hangingPunct="1">
              <a:buFont typeface="+mj-lt"/>
              <a:buAutoNum type="arabicPeriod"/>
              <a:defRPr/>
            </a:pPr>
            <a:r>
              <a:rPr lang="en-US" b="1" dirty="0">
                <a:solidFill>
                  <a:srgbClr val="5D5C5A"/>
                </a:solidFill>
              </a:rPr>
              <a:t>Confirmed exposure to whatever presumptive that the veteran is filing exposure to:</a:t>
            </a:r>
          </a:p>
          <a:p>
            <a:pPr eaLnBrk="1" hangingPunct="1">
              <a:defRPr/>
            </a:pPr>
            <a:endParaRPr lang="en-US" b="1" dirty="0">
              <a:solidFill>
                <a:srgbClr val="5D5C5A"/>
              </a:solidFill>
            </a:endParaRPr>
          </a:p>
          <a:p>
            <a:pPr marL="1485900" lvl="2" indent="-342900" eaLnBrk="1" hangingPunct="1">
              <a:buFont typeface="Wingdings" panose="05000000000000000000" pitchFamily="2" charset="2"/>
              <a:buChar char="Ø"/>
              <a:defRPr/>
            </a:pPr>
            <a:r>
              <a:rPr lang="en-US" b="1" dirty="0">
                <a:solidFill>
                  <a:srgbClr val="5D5C5A"/>
                </a:solidFill>
              </a:rPr>
              <a:t>VA will confirm the exposure through the veterans Service Personnel Records and through the Branch of Service.</a:t>
            </a:r>
          </a:p>
          <a:p>
            <a:pPr marL="0" lvl="1" indent="0" eaLnBrk="1" hangingPunct="1">
              <a:defRPr/>
            </a:pPr>
            <a:endParaRPr lang="en-US" b="1" dirty="0">
              <a:solidFill>
                <a:srgbClr val="5D5C5A"/>
              </a:solidFill>
            </a:endParaRPr>
          </a:p>
          <a:p>
            <a:pPr marL="0" lvl="1" indent="0" eaLnBrk="1" hangingPunct="1">
              <a:defRPr/>
            </a:pPr>
            <a:r>
              <a:rPr lang="en-US" b="1" dirty="0">
                <a:solidFill>
                  <a:srgbClr val="5D5C5A"/>
                </a:solidFill>
              </a:rPr>
              <a:t>	2. Confirmed diagnosis of a presumptive 	condition that is on the presumptive list 	for that specific exposure.</a:t>
            </a:r>
          </a:p>
          <a:p>
            <a:pPr lvl="1" indent="0" eaLnBrk="1" hangingPunct="1">
              <a:defRPr/>
            </a:pPr>
            <a:r>
              <a:rPr lang="en-US" b="1" dirty="0">
                <a:solidFill>
                  <a:srgbClr val="5D5C5A"/>
                </a:solidFill>
              </a:rPr>
              <a:t>  </a:t>
            </a:r>
          </a:p>
          <a:p>
            <a:pPr lvl="2" indent="0" eaLnBrk="1" hangingPunct="1">
              <a:defRPr/>
            </a:pPr>
            <a:endParaRPr lang="en-US" sz="1600" b="1" dirty="0">
              <a:solidFill>
                <a:srgbClr val="5D5C5A"/>
              </a:solidFill>
            </a:endParaRPr>
          </a:p>
        </p:txBody>
      </p:sp>
      <p:sp>
        <p:nvSpPr>
          <p:cNvPr id="16389" name="TextBox 5"/>
          <p:cNvSpPr txBox="1">
            <a:spLocks noChangeArrowheads="1"/>
          </p:cNvSpPr>
          <p:nvPr/>
        </p:nvSpPr>
        <p:spPr bwMode="auto">
          <a:xfrm>
            <a:off x="6629400" y="3200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n-US" altLang="en-US" sz="1800">
              <a:latin typeface="Arial" charset="0"/>
            </a:endParaRPr>
          </a:p>
        </p:txBody>
      </p:sp>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3315" name="TextBox 1"/>
          <p:cNvSpPr txBox="1">
            <a:spLocks noChangeArrowheads="1"/>
          </p:cNvSpPr>
          <p:nvPr/>
        </p:nvSpPr>
        <p:spPr bwMode="auto">
          <a:xfrm>
            <a:off x="2743200" y="3048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22532" name="TextBox 2"/>
          <p:cNvSpPr txBox="1">
            <a:spLocks noChangeArrowheads="1"/>
          </p:cNvSpPr>
          <p:nvPr/>
        </p:nvSpPr>
        <p:spPr bwMode="auto">
          <a:xfrm>
            <a:off x="1447800" y="1066800"/>
            <a:ext cx="7239000" cy="5509200"/>
          </a:xfrm>
          <a:prstGeom prst="rect">
            <a:avLst/>
          </a:prstGeom>
          <a:noFill/>
          <a:ln>
            <a:noFill/>
          </a:ln>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1200150" indent="-45720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indent="0" algn="ctr" eaLnBrk="1" hangingPunct="1">
              <a:spcBef>
                <a:spcPct val="0"/>
              </a:spcBef>
              <a:buFont typeface="Arial" charset="0"/>
              <a:buNone/>
              <a:defRPr/>
            </a:pPr>
            <a:r>
              <a:rPr lang="en-US" altLang="en-US" sz="2400" b="1" dirty="0">
                <a:solidFill>
                  <a:schemeClr val="tx1">
                    <a:lumMod val="65000"/>
                    <a:lumOff val="35000"/>
                  </a:schemeClr>
                </a:solidFill>
                <a:latin typeface="Arial" charset="0"/>
              </a:rPr>
              <a:t>Secondary Service- Connected Disabilities</a:t>
            </a:r>
          </a:p>
          <a:p>
            <a:pPr marL="0" indent="0" eaLnBrk="1" hangingPunct="1">
              <a:spcBef>
                <a:spcPct val="0"/>
              </a:spcBef>
              <a:buFont typeface="Arial" charset="0"/>
              <a:buNone/>
              <a:defRPr/>
            </a:pPr>
            <a:endParaRPr lang="en-US" altLang="en-US" sz="2400" b="1" dirty="0">
              <a:solidFill>
                <a:schemeClr val="tx1">
                  <a:lumMod val="65000"/>
                  <a:lumOff val="35000"/>
                </a:schemeClr>
              </a:solidFill>
              <a:latin typeface="Arial" charset="0"/>
            </a:endParaRPr>
          </a:p>
          <a:p>
            <a:pPr marL="742950" lvl="1" indent="0" eaLnBrk="1" hangingPunct="1">
              <a:spcBef>
                <a:spcPct val="0"/>
              </a:spcBef>
              <a:buNone/>
              <a:defRPr/>
            </a:pPr>
            <a:r>
              <a:rPr lang="en-US" altLang="en-US" sz="2400" b="1" dirty="0">
                <a:solidFill>
                  <a:srgbClr val="FF0000"/>
                </a:solidFill>
                <a:latin typeface="Arial" charset="0"/>
              </a:rPr>
              <a:t>38 CFR 3.310 Disabilities that are proximately due to, or aggravated by, service-connected disease or injury can be service connected.</a:t>
            </a:r>
          </a:p>
          <a:p>
            <a:pPr marL="742950" lvl="1" indent="0" eaLnBrk="1" hangingPunct="1">
              <a:spcBef>
                <a:spcPct val="0"/>
              </a:spcBef>
              <a:buNone/>
              <a:defRPr/>
            </a:pPr>
            <a:endParaRPr lang="en-US" altLang="en-US" sz="2400" b="1" dirty="0">
              <a:solidFill>
                <a:schemeClr val="tx1">
                  <a:lumMod val="65000"/>
                  <a:lumOff val="35000"/>
                </a:schemeClr>
              </a:solidFill>
              <a:latin typeface="Arial" charset="0"/>
            </a:endParaRPr>
          </a:p>
          <a:p>
            <a:pPr marL="742950" lvl="1" indent="0" eaLnBrk="1" hangingPunct="1">
              <a:spcBef>
                <a:spcPct val="0"/>
              </a:spcBef>
              <a:buNone/>
              <a:defRPr/>
            </a:pPr>
            <a:r>
              <a:rPr lang="en-US" altLang="en-US" sz="2400" b="1" dirty="0">
                <a:solidFill>
                  <a:schemeClr val="tx1">
                    <a:lumMod val="65000"/>
                    <a:lumOff val="35000"/>
                  </a:schemeClr>
                </a:solidFill>
                <a:latin typeface="Arial" charset="0"/>
              </a:rPr>
              <a:t>➢ Have a Service Connected Disability</a:t>
            </a:r>
          </a:p>
          <a:p>
            <a:pPr marL="742950" lvl="1" indent="0" eaLnBrk="1" hangingPunct="1">
              <a:spcBef>
                <a:spcPct val="0"/>
              </a:spcBef>
              <a:buNone/>
              <a:defRPr/>
            </a:pPr>
            <a:endParaRPr lang="en-US" altLang="en-US" sz="2400" b="1" dirty="0">
              <a:solidFill>
                <a:srgbClr val="5D5C5A"/>
              </a:solidFill>
              <a:latin typeface="Arial" charset="0"/>
            </a:endParaRPr>
          </a:p>
          <a:p>
            <a:pPr marL="742950" lvl="1" indent="0" eaLnBrk="1" hangingPunct="1">
              <a:spcBef>
                <a:spcPct val="0"/>
              </a:spcBef>
              <a:buNone/>
              <a:defRPr/>
            </a:pPr>
            <a:r>
              <a:rPr lang="en-US" altLang="en-US" sz="2400" b="1" dirty="0">
                <a:solidFill>
                  <a:srgbClr val="5D5C5A"/>
                </a:solidFill>
                <a:latin typeface="Arial" charset="0"/>
              </a:rPr>
              <a:t>➢ Current Diagnosis (Condition)</a:t>
            </a:r>
          </a:p>
          <a:p>
            <a:pPr marL="742950" lvl="1" indent="0" eaLnBrk="1" hangingPunct="1">
              <a:spcBef>
                <a:spcPct val="0"/>
              </a:spcBef>
              <a:buNone/>
              <a:defRPr/>
            </a:pPr>
            <a:endParaRPr lang="en-US" altLang="en-US" sz="2400" b="1" dirty="0">
              <a:solidFill>
                <a:srgbClr val="5D5C5A"/>
              </a:solidFill>
              <a:latin typeface="Arial" charset="0"/>
              <a:cs typeface="Arial" pitchFamily="34" charset="0"/>
            </a:endParaRPr>
          </a:p>
          <a:p>
            <a:pPr marL="742950" lvl="1" indent="0" eaLnBrk="1" hangingPunct="1">
              <a:spcBef>
                <a:spcPct val="0"/>
              </a:spcBef>
              <a:buNone/>
              <a:defRPr/>
            </a:pPr>
            <a:r>
              <a:rPr lang="en-US" altLang="en-US" sz="2400" b="1" dirty="0">
                <a:solidFill>
                  <a:srgbClr val="5D5C5A"/>
                </a:solidFill>
                <a:latin typeface="Arial" pitchFamily="34" charset="0"/>
                <a:cs typeface="Arial" pitchFamily="34" charset="0"/>
              </a:rPr>
              <a:t>➢ </a:t>
            </a:r>
            <a:r>
              <a:rPr lang="en-US" sz="2400" b="1" dirty="0">
                <a:solidFill>
                  <a:srgbClr val="5D5C5A"/>
                </a:solidFill>
                <a:latin typeface="Arial" pitchFamily="34" charset="0"/>
                <a:cs typeface="Arial" pitchFamily="34" charset="0"/>
              </a:rPr>
              <a:t>A medical opinion linking the current 	   diagnosis to the service connected      	   disability</a:t>
            </a:r>
            <a:endParaRPr lang="en-US" altLang="en-US" sz="2400" b="1" dirty="0">
              <a:solidFill>
                <a:srgbClr val="5D5C5A"/>
              </a:solidFill>
              <a:latin typeface="Arial" charset="0"/>
            </a:endParaRPr>
          </a:p>
          <a:p>
            <a:pPr lvl="1" eaLnBrk="1" hangingPunct="1">
              <a:spcBef>
                <a:spcPct val="0"/>
              </a:spcBef>
              <a:buFont typeface="Arial" charset="0"/>
              <a:buNone/>
              <a:defRPr/>
            </a:pPr>
            <a:endParaRPr lang="en-US" altLang="en-US" sz="1600" b="1" dirty="0">
              <a:solidFill>
                <a:srgbClr val="5D5C5A"/>
              </a:solidFill>
              <a:latin typeface="Arial" charset="0"/>
            </a:endParaRPr>
          </a:p>
        </p:txBody>
      </p:sp>
      <p:sp>
        <p:nvSpPr>
          <p:cNvPr id="2" name="Rectangle 1"/>
          <p:cNvSpPr/>
          <p:nvPr/>
        </p:nvSpPr>
        <p:spPr>
          <a:xfrm>
            <a:off x="6172172" y="6400800"/>
            <a:ext cx="2164054" cy="307777"/>
          </a:xfrm>
          <a:prstGeom prst="rect">
            <a:avLst/>
          </a:prstGeom>
        </p:spPr>
        <p:txBody>
          <a:bodyPr wrap="none">
            <a:spAutoFit/>
          </a:bodyPr>
          <a:lstStyle/>
          <a:p>
            <a:pPr lvl="0"/>
            <a:r>
              <a:rPr lang="en-US" sz="1400" dirty="0">
                <a:solidFill>
                  <a:prstClr val="black"/>
                </a:solidFill>
              </a:rPr>
              <a:t>Page 97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3315" name="TextBox 1"/>
          <p:cNvSpPr txBox="1">
            <a:spLocks noChangeArrowheads="1"/>
          </p:cNvSpPr>
          <p:nvPr/>
        </p:nvSpPr>
        <p:spPr bwMode="auto">
          <a:xfrm>
            <a:off x="2743200" y="304800"/>
            <a:ext cx="579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22532" name="TextBox 2"/>
          <p:cNvSpPr txBox="1">
            <a:spLocks noChangeArrowheads="1"/>
          </p:cNvSpPr>
          <p:nvPr/>
        </p:nvSpPr>
        <p:spPr bwMode="auto">
          <a:xfrm>
            <a:off x="1447800" y="1066800"/>
            <a:ext cx="7239000" cy="4893647"/>
          </a:xfrm>
          <a:prstGeom prst="rect">
            <a:avLst/>
          </a:prstGeom>
          <a:noFill/>
          <a:ln>
            <a:noFill/>
          </a:ln>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1200150" indent="-45720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indent="0" algn="ctr" eaLnBrk="1" hangingPunct="1">
              <a:spcBef>
                <a:spcPct val="0"/>
              </a:spcBef>
              <a:buFont typeface="Arial" charset="0"/>
              <a:buNone/>
              <a:defRPr/>
            </a:pPr>
            <a:r>
              <a:rPr lang="en-US" altLang="en-US" sz="2400" b="1" dirty="0">
                <a:solidFill>
                  <a:srgbClr val="5D5C5A"/>
                </a:solidFill>
                <a:latin typeface="Arial" panose="020B0604020202020204" pitchFamily="34" charset="0"/>
                <a:cs typeface="Arial" panose="020B0604020202020204" pitchFamily="34" charset="0"/>
              </a:rPr>
              <a:t>Secondary Service-Connected Disabilities</a:t>
            </a:r>
          </a:p>
          <a:p>
            <a:pPr lvl="1" eaLnBrk="1" hangingPunct="1">
              <a:spcBef>
                <a:spcPct val="0"/>
              </a:spcBef>
              <a:buFont typeface="Arial" charset="0"/>
              <a:buNone/>
              <a:defRPr/>
            </a:pPr>
            <a:endParaRPr lang="en-US" altLang="en-US" sz="2400" b="1" dirty="0">
              <a:solidFill>
                <a:srgbClr val="5D5C5A"/>
              </a:solidFill>
              <a:latin typeface="Arial" panose="020B0604020202020204" pitchFamily="34" charset="0"/>
              <a:cs typeface="Arial" panose="020B0604020202020204" pitchFamily="34" charset="0"/>
            </a:endParaRPr>
          </a:p>
          <a:p>
            <a:pPr marL="742950" lvl="1" indent="0" eaLnBrk="1" hangingPunct="1">
              <a:spcBef>
                <a:spcPct val="0"/>
              </a:spcBef>
              <a:buNone/>
              <a:defRPr/>
            </a:pPr>
            <a:r>
              <a:rPr lang="en-US" altLang="en-US" sz="2400" b="1" dirty="0">
                <a:solidFill>
                  <a:srgbClr val="5D5C5A"/>
                </a:solidFill>
                <a:latin typeface="Arial" panose="020B0604020202020204" pitchFamily="34" charset="0"/>
                <a:cs typeface="Arial" panose="020B0604020202020204" pitchFamily="34" charset="0"/>
              </a:rPr>
              <a:t>38 CFR 3.310(c) </a:t>
            </a:r>
            <a:r>
              <a:rPr lang="en-US" altLang="en-US" sz="2400" b="1" i="1" dirty="0">
                <a:solidFill>
                  <a:srgbClr val="5D5C5A"/>
                </a:solidFill>
                <a:latin typeface="Arial" panose="020B0604020202020204" pitchFamily="34" charset="0"/>
                <a:cs typeface="Arial" panose="020B0604020202020204" pitchFamily="34" charset="0"/>
              </a:rPr>
              <a:t>Cardiovascular disease. </a:t>
            </a:r>
          </a:p>
          <a:p>
            <a:pPr marL="742950" lvl="1" indent="0" eaLnBrk="1" hangingPunct="1">
              <a:spcBef>
                <a:spcPct val="0"/>
              </a:spcBef>
              <a:buNone/>
              <a:defRPr/>
            </a:pPr>
            <a:endParaRPr lang="en-US" sz="2400" b="1" i="1" dirty="0">
              <a:solidFill>
                <a:srgbClr val="5D5C5A"/>
              </a:solidFill>
              <a:latin typeface="Arial" panose="020B0604020202020204" pitchFamily="34" charset="0"/>
              <a:cs typeface="Arial" panose="020B0604020202020204" pitchFamily="34" charset="0"/>
            </a:endParaRPr>
          </a:p>
          <a:p>
            <a:pPr marL="742950" lvl="1" indent="0" eaLnBrk="1" hangingPunct="1">
              <a:spcBef>
                <a:spcPct val="0"/>
              </a:spcBef>
              <a:buNone/>
              <a:defRPr/>
            </a:pPr>
            <a:r>
              <a:rPr lang="en-US" sz="2400" b="1" dirty="0">
                <a:solidFill>
                  <a:srgbClr val="5D5C5A"/>
                </a:solidFill>
                <a:latin typeface="Arial" panose="020B0604020202020204" pitchFamily="34" charset="0"/>
                <a:cs typeface="Arial" panose="020B0604020202020204" pitchFamily="34" charset="0"/>
              </a:rPr>
              <a:t>Ischemic heart disease or other cardiovascular disease developing in a veteran who has a </a:t>
            </a:r>
            <a:r>
              <a:rPr lang="en-US" sz="2400" b="1" u="sng" dirty="0">
                <a:solidFill>
                  <a:srgbClr val="5D5C5A"/>
                </a:solidFill>
                <a:latin typeface="Arial" panose="020B0604020202020204" pitchFamily="34" charset="0"/>
                <a:cs typeface="Arial" panose="020B0604020202020204" pitchFamily="34" charset="0"/>
              </a:rPr>
              <a:t>service-connected amputation of one lower extremity at or above the knee</a:t>
            </a:r>
            <a:r>
              <a:rPr lang="en-US" sz="2400" b="1" dirty="0">
                <a:solidFill>
                  <a:srgbClr val="5D5C5A"/>
                </a:solidFill>
                <a:latin typeface="Arial" panose="020B0604020202020204" pitchFamily="34" charset="0"/>
                <a:cs typeface="Arial" panose="020B0604020202020204" pitchFamily="34" charset="0"/>
              </a:rPr>
              <a:t> or </a:t>
            </a:r>
            <a:r>
              <a:rPr lang="en-US" sz="2400" b="1" u="sng" dirty="0">
                <a:solidFill>
                  <a:srgbClr val="5D5C5A"/>
                </a:solidFill>
                <a:latin typeface="Arial" panose="020B0604020202020204" pitchFamily="34" charset="0"/>
                <a:cs typeface="Arial" panose="020B0604020202020204" pitchFamily="34" charset="0"/>
              </a:rPr>
              <a:t>service-connected amputations of both lower extremities at or above the ankles</a:t>
            </a:r>
            <a:r>
              <a:rPr lang="en-US" sz="2400" b="1" dirty="0">
                <a:solidFill>
                  <a:srgbClr val="5D5C5A"/>
                </a:solidFill>
                <a:latin typeface="Arial" panose="020B0604020202020204" pitchFamily="34" charset="0"/>
                <a:cs typeface="Arial" panose="020B0604020202020204" pitchFamily="34" charset="0"/>
              </a:rPr>
              <a:t>, shall be held to be the proximate result of the service-connected amputation or amputations. </a:t>
            </a:r>
            <a:endParaRPr lang="en-US" altLang="en-US" sz="2400" b="1" dirty="0">
              <a:solidFill>
                <a:srgbClr val="5D5C5A"/>
              </a:solidFill>
              <a:latin typeface="Arial" panose="020B0604020202020204" pitchFamily="34" charset="0"/>
              <a:cs typeface="Arial" panose="020B0604020202020204" pitchFamily="34" charset="0"/>
            </a:endParaRPr>
          </a:p>
        </p:txBody>
      </p:sp>
      <p:sp>
        <p:nvSpPr>
          <p:cNvPr id="2" name="Rectangle 1"/>
          <p:cNvSpPr/>
          <p:nvPr/>
        </p:nvSpPr>
        <p:spPr>
          <a:xfrm>
            <a:off x="6324601" y="6400800"/>
            <a:ext cx="2362200" cy="307777"/>
          </a:xfrm>
          <a:prstGeom prst="rect">
            <a:avLst/>
          </a:prstGeom>
        </p:spPr>
        <p:txBody>
          <a:bodyPr wrap="square">
            <a:spAutoFit/>
          </a:bodyPr>
          <a:lstStyle/>
          <a:p>
            <a:pPr lvl="0"/>
            <a:r>
              <a:rPr lang="en-US" sz="1400" dirty="0">
                <a:solidFill>
                  <a:prstClr val="black"/>
                </a:solidFill>
              </a:rPr>
              <a:t>Page 97 Training Guide </a:t>
            </a:r>
          </a:p>
        </p:txBody>
      </p:sp>
      <p:sp>
        <p:nvSpPr>
          <p:cNvPr id="3" name="Slide Number Placeholder 2"/>
          <p:cNvSpPr>
            <a:spLocks noGrp="1"/>
          </p:cNvSpPr>
          <p:nvPr>
            <p:ph type="sldNum" sz="quarter" idx="10"/>
          </p:nvPr>
        </p:nvSpPr>
        <p:spPr>
          <a:xfrm>
            <a:off x="6560937" y="6366294"/>
            <a:ext cx="2133600" cy="365125"/>
          </a:xfrm>
        </p:spPr>
        <p:txBody>
          <a:bodyPr/>
          <a:lstStyle/>
          <a:p>
            <a:pPr>
              <a:defRPr/>
            </a:pPr>
            <a:fld id="{BF0A150D-1BBE-4E66-8D5F-75E34BABC1AE}" type="slidenum">
              <a:rPr lang="en-US" smtClean="0"/>
              <a:pPr>
                <a:defRPr/>
              </a:pPr>
              <a:t>27</a:t>
            </a:fld>
            <a:endParaRPr lang="en-US" dirty="0"/>
          </a:p>
        </p:txBody>
      </p:sp>
    </p:spTree>
    <p:extLst>
      <p:ext uri="{BB962C8B-B14F-4D97-AF65-F5344CB8AC3E}">
        <p14:creationId xmlns:p14="http://schemas.microsoft.com/office/powerpoint/2010/main" val="1814912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524000" y="990600"/>
            <a:ext cx="7086600" cy="4278094"/>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Disability Due to VA Hospital Care or </a:t>
            </a:r>
          </a:p>
          <a:p>
            <a:pPr algn="ctr" eaLnBrk="1" hangingPunct="1">
              <a:defRPr/>
            </a:pPr>
            <a:r>
              <a:rPr lang="en-US" b="1" dirty="0">
                <a:solidFill>
                  <a:srgbClr val="5D5C5A"/>
                </a:solidFill>
              </a:rPr>
              <a:t>VA Treatment (1151)</a:t>
            </a:r>
          </a:p>
          <a:p>
            <a:pPr marL="342900" indent="-342900" eaLnBrk="1" hangingPunct="1">
              <a:buFontTx/>
              <a:buAutoNum type="arabicPeriod" startAt="3"/>
              <a:defRPr/>
            </a:pPr>
            <a:endParaRPr lang="en-US" sz="1600" b="1" dirty="0">
              <a:solidFill>
                <a:srgbClr val="5D5C5A"/>
              </a:solidFill>
            </a:endParaRPr>
          </a:p>
          <a:p>
            <a:pPr marL="342900" indent="-342900" eaLnBrk="1" hangingPunct="1">
              <a:buFontTx/>
              <a:buAutoNum type="arabicPeriod" startAt="3"/>
              <a:defRPr/>
            </a:pPr>
            <a:endParaRPr lang="en-US" sz="1600" b="1" dirty="0">
              <a:solidFill>
                <a:srgbClr val="5D5C5A"/>
              </a:solidFill>
            </a:endParaRPr>
          </a:p>
          <a:p>
            <a:pPr lvl="1" indent="0" eaLnBrk="1" hangingPunct="1">
              <a:defRPr/>
            </a:pPr>
            <a:r>
              <a:rPr lang="en-US" b="1" dirty="0">
                <a:solidFill>
                  <a:srgbClr val="5D5C5A"/>
                </a:solidFill>
              </a:rPr>
              <a:t>If it is determined that there is </a:t>
            </a:r>
            <a:r>
              <a:rPr lang="en-US" b="1" u="sng" dirty="0">
                <a:solidFill>
                  <a:srgbClr val="5D5C5A"/>
                </a:solidFill>
              </a:rPr>
              <a:t>additional disability</a:t>
            </a:r>
            <a:r>
              <a:rPr lang="en-US" b="1" dirty="0">
                <a:solidFill>
                  <a:srgbClr val="5D5C5A"/>
                </a:solidFill>
              </a:rPr>
              <a:t> resulting from a disease or injury or aggravation of an existing disease or injury suffered as a result of hospitalization, medical or surgical treatment, or examination, compensation will be payable for such additional disability. 38 CFR 3.361</a:t>
            </a:r>
          </a:p>
        </p:txBody>
      </p:sp>
      <p:sp>
        <p:nvSpPr>
          <p:cNvPr id="2" name="Rectangle 1"/>
          <p:cNvSpPr/>
          <p:nvPr/>
        </p:nvSpPr>
        <p:spPr>
          <a:xfrm>
            <a:off x="6248400" y="6400800"/>
            <a:ext cx="2213748" cy="307777"/>
          </a:xfrm>
          <a:prstGeom prst="rect">
            <a:avLst/>
          </a:prstGeom>
        </p:spPr>
        <p:txBody>
          <a:bodyPr wrap="none">
            <a:spAutoFit/>
          </a:bodyPr>
          <a:lstStyle/>
          <a:p>
            <a:pPr lvl="0"/>
            <a:r>
              <a:rPr lang="en-US" sz="1400" dirty="0">
                <a:solidFill>
                  <a:prstClr val="black"/>
                </a:solidFill>
              </a:rPr>
              <a:t>Page 105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28</a:t>
            </a:fld>
            <a:endParaRPr lang="en-US"/>
          </a:p>
        </p:txBody>
      </p:sp>
    </p:spTree>
    <p:extLst>
      <p:ext uri="{BB962C8B-B14F-4D97-AF65-F5344CB8AC3E}">
        <p14:creationId xmlns:p14="http://schemas.microsoft.com/office/powerpoint/2010/main" val="4221914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524000" y="990600"/>
            <a:ext cx="7086600" cy="5386090"/>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Disability Due to Training and Rehabilitation Services, or Compensated Work Therapy (CWT) program</a:t>
            </a:r>
            <a:endParaRPr lang="en-US" sz="1600" b="1" dirty="0">
              <a:solidFill>
                <a:srgbClr val="5D5C5A"/>
              </a:solidFill>
            </a:endParaRPr>
          </a:p>
          <a:p>
            <a:pPr marL="342900" indent="-342900" eaLnBrk="1" hangingPunct="1">
              <a:buFontTx/>
              <a:buAutoNum type="arabicPeriod" startAt="3"/>
              <a:defRPr/>
            </a:pPr>
            <a:endParaRPr lang="en-US" sz="1600" b="1" dirty="0">
              <a:solidFill>
                <a:srgbClr val="5D5C5A"/>
              </a:solidFill>
            </a:endParaRPr>
          </a:p>
          <a:p>
            <a:pPr marL="342900" indent="-342900" eaLnBrk="1" hangingPunct="1">
              <a:buFontTx/>
              <a:buAutoNum type="arabicPeriod" startAt="3"/>
              <a:defRPr/>
            </a:pPr>
            <a:endParaRPr lang="en-US" sz="1600" b="1" dirty="0">
              <a:solidFill>
                <a:srgbClr val="5D5C5A"/>
              </a:solidFill>
            </a:endParaRPr>
          </a:p>
          <a:p>
            <a:pPr lvl="1" indent="0" eaLnBrk="1" hangingPunct="1">
              <a:defRPr/>
            </a:pPr>
            <a:r>
              <a:rPr lang="en-US" b="1" dirty="0">
                <a:solidFill>
                  <a:srgbClr val="5D5C5A"/>
                </a:solidFill>
              </a:rPr>
              <a:t>To establish that the provision of training and rehabilitation services or a CWT program proximately caused a veteran's additional disability or death, it must be shown that the veteran's participation in an essential activity or function of the training, services, or CWT program provided or authorized by VA proximately caused the disability or death. 38 CFR 3.361(VR&amp;E) Vocational Rehabilitation </a:t>
            </a:r>
          </a:p>
        </p:txBody>
      </p:sp>
      <p:sp>
        <p:nvSpPr>
          <p:cNvPr id="2" name="Rectangle 1"/>
          <p:cNvSpPr/>
          <p:nvPr/>
        </p:nvSpPr>
        <p:spPr>
          <a:xfrm>
            <a:off x="6096000" y="6387086"/>
            <a:ext cx="2213748" cy="307777"/>
          </a:xfrm>
          <a:prstGeom prst="rect">
            <a:avLst/>
          </a:prstGeom>
        </p:spPr>
        <p:txBody>
          <a:bodyPr wrap="none">
            <a:spAutoFit/>
          </a:bodyPr>
          <a:lstStyle/>
          <a:p>
            <a:pPr lvl="0"/>
            <a:r>
              <a:rPr lang="en-US" sz="1400" dirty="0">
                <a:solidFill>
                  <a:prstClr val="black"/>
                </a:solidFill>
              </a:rPr>
              <a:t>Page 105 Training Guide </a:t>
            </a:r>
          </a:p>
        </p:txBody>
      </p:sp>
      <p:sp>
        <p:nvSpPr>
          <p:cNvPr id="3" name="Slide Number Placeholder 2"/>
          <p:cNvSpPr>
            <a:spLocks noGrp="1"/>
          </p:cNvSpPr>
          <p:nvPr>
            <p:ph type="sldNum" sz="quarter" idx="10"/>
          </p:nvPr>
        </p:nvSpPr>
        <p:spPr>
          <a:xfrm>
            <a:off x="5370126" y="6376690"/>
            <a:ext cx="3240474" cy="365125"/>
          </a:xfrm>
        </p:spPr>
        <p:txBody>
          <a:bodyPr/>
          <a:lstStyle/>
          <a:p>
            <a:pPr>
              <a:defRPr/>
            </a:pPr>
            <a:fld id="{BF0A150D-1BBE-4E66-8D5F-75E34BABC1AE}" type="slidenum">
              <a:rPr lang="en-US" smtClean="0"/>
              <a:pPr>
                <a:defRPr/>
              </a:pPr>
              <a:t>29</a:t>
            </a:fld>
            <a:endParaRPr lang="en-US" dirty="0"/>
          </a:p>
        </p:txBody>
      </p:sp>
    </p:spTree>
    <p:extLst>
      <p:ext uri="{BB962C8B-B14F-4D97-AF65-F5344CB8AC3E}">
        <p14:creationId xmlns:p14="http://schemas.microsoft.com/office/powerpoint/2010/main" val="1012397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5B565-C7EF-459D-B710-A737BC9DCA5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924" r="4097" b="-1"/>
          <a:stretch/>
        </p:blipFill>
        <p:spPr>
          <a:xfrm>
            <a:off x="20" y="10"/>
            <a:ext cx="9141694" cy="6857990"/>
          </a:xfrm>
          <a:prstGeom prst="rect">
            <a:avLst/>
          </a:prstGeom>
        </p:spPr>
      </p:pic>
      <p:sp>
        <p:nvSpPr>
          <p:cNvPr id="14"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4A1DC58-D695-40A4-BBFF-85B9C5A9C689}"/>
              </a:ext>
            </a:extLst>
          </p:cNvPr>
          <p:cNvSpPr>
            <a:spLocks noGrp="1"/>
          </p:cNvSpPr>
          <p:nvPr>
            <p:ph type="title"/>
          </p:nvPr>
        </p:nvSpPr>
        <p:spPr>
          <a:xfrm>
            <a:off x="463546" y="4185749"/>
            <a:ext cx="6949328" cy="622836"/>
          </a:xfrm>
        </p:spPr>
        <p:txBody>
          <a:bodyPr>
            <a:normAutofit/>
          </a:bodyPr>
          <a:lstStyle/>
          <a:p>
            <a:r>
              <a:rPr lang="en-US" sz="3100" dirty="0">
                <a:latin typeface="Algerian" panose="04020705040A02060702" pitchFamily="82" charset="0"/>
                <a:cs typeface="Angsana New" panose="020B0502040204020203" pitchFamily="18" charset="-34"/>
              </a:rPr>
              <a:t>Instructor</a:t>
            </a:r>
          </a:p>
        </p:txBody>
      </p:sp>
      <p:sp>
        <p:nvSpPr>
          <p:cNvPr id="3" name="Content Placeholder 2">
            <a:extLst>
              <a:ext uri="{FF2B5EF4-FFF2-40B4-BE49-F238E27FC236}">
                <a16:creationId xmlns:a16="http://schemas.microsoft.com/office/drawing/2014/main" id="{B3F9BB6A-DF13-47D0-8A7F-6AA9044AC8A0}"/>
              </a:ext>
            </a:extLst>
          </p:cNvPr>
          <p:cNvSpPr>
            <a:spLocks noGrp="1"/>
          </p:cNvSpPr>
          <p:nvPr>
            <p:ph idx="1"/>
          </p:nvPr>
        </p:nvSpPr>
        <p:spPr>
          <a:xfrm>
            <a:off x="463547" y="4856921"/>
            <a:ext cx="7173771" cy="1249240"/>
          </a:xfrm>
        </p:spPr>
        <p:txBody>
          <a:bodyPr>
            <a:normAutofit/>
          </a:bodyPr>
          <a:lstStyle/>
          <a:p>
            <a:pPr marL="0" indent="0">
              <a:buNone/>
            </a:pPr>
            <a:r>
              <a:rPr lang="en-US" sz="2800" dirty="0">
                <a:latin typeface="Cooper Black" panose="0208090404030B020404" pitchFamily="18" charset="0"/>
              </a:rPr>
              <a:t> Donald Samuels Jr</a:t>
            </a:r>
          </a:p>
          <a:p>
            <a:endParaRPr lang="en-US" sz="1600" dirty="0"/>
          </a:p>
        </p:txBody>
      </p:sp>
      <p:sp>
        <p:nvSpPr>
          <p:cNvPr id="4" name="Slide Number Placeholder 3">
            <a:extLst>
              <a:ext uri="{FF2B5EF4-FFF2-40B4-BE49-F238E27FC236}">
                <a16:creationId xmlns:a16="http://schemas.microsoft.com/office/drawing/2014/main" id="{09E7086B-29B2-4F5A-84E3-3748CC61C50E}"/>
              </a:ext>
            </a:extLst>
          </p:cNvPr>
          <p:cNvSpPr>
            <a:spLocks noGrp="1"/>
          </p:cNvSpPr>
          <p:nvPr>
            <p:ph type="sldNum" sz="quarter" idx="10"/>
          </p:nvPr>
        </p:nvSpPr>
        <p:spPr>
          <a:xfrm>
            <a:off x="6457950" y="6356350"/>
            <a:ext cx="2057400" cy="365125"/>
          </a:xfrm>
        </p:spPr>
        <p:txBody>
          <a:bodyPr anchor="ctr">
            <a:normAutofit/>
          </a:bodyPr>
          <a:lstStyle/>
          <a:p>
            <a:pPr>
              <a:spcAft>
                <a:spcPts val="600"/>
              </a:spcAft>
              <a:defRPr/>
            </a:pPr>
            <a:fld id="{74BA9AE0-C864-46DB-8982-32561AC64B92}" type="slidenum">
              <a:rPr lang="en-US" sz="1000">
                <a:solidFill>
                  <a:srgbClr val="FFFFFF"/>
                </a:solidFill>
              </a:rPr>
              <a:pPr>
                <a:spcAft>
                  <a:spcPts val="600"/>
                </a:spcAft>
                <a:defRPr/>
              </a:pPr>
              <a:t>3</a:t>
            </a:fld>
            <a:endParaRPr lang="en-US" sz="1000">
              <a:solidFill>
                <a:srgbClr val="FFFFFF"/>
              </a:solidFill>
            </a:endParaRPr>
          </a:p>
        </p:txBody>
      </p:sp>
      <p:sp>
        <p:nvSpPr>
          <p:cNvPr id="7" name="TextBox 6">
            <a:extLst>
              <a:ext uri="{FF2B5EF4-FFF2-40B4-BE49-F238E27FC236}">
                <a16:creationId xmlns:a16="http://schemas.microsoft.com/office/drawing/2014/main" id="{32508513-CAB1-43A1-AD3C-99DD0143E4AA}"/>
              </a:ext>
            </a:extLst>
          </p:cNvPr>
          <p:cNvSpPr txBox="1"/>
          <p:nvPr/>
        </p:nvSpPr>
        <p:spPr>
          <a:xfrm>
            <a:off x="6954898"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hlinkClick r:id="rId4" tooltip="http://www.flickr.com/photos/tylerbolken/8773633548/">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rPr>
              <a:t> by Unknown Author is licensed under </a:t>
            </a:r>
            <a:r>
              <a:rPr lang="en-US" sz="700">
                <a:solidFill>
                  <a:srgbClr val="FFFFFF"/>
                </a:solidFill>
                <a:latin typeface="+mn-lt"/>
                <a:ea typeface="+mn-ea"/>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latin typeface="+mn-lt"/>
              <a:ea typeface="+mn-ea"/>
            </a:endParaRPr>
          </a:p>
        </p:txBody>
      </p:sp>
    </p:spTree>
    <p:extLst>
      <p:ext uri="{BB962C8B-B14F-4D97-AF65-F5344CB8AC3E}">
        <p14:creationId xmlns:p14="http://schemas.microsoft.com/office/powerpoint/2010/main" val="130691591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524000" y="990600"/>
            <a:ext cx="7086600" cy="6247864"/>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Paired organs and extremities  </a:t>
            </a:r>
            <a:endParaRPr lang="en-US" sz="1600" b="1" dirty="0">
              <a:solidFill>
                <a:srgbClr val="5D5C5A"/>
              </a:solidFill>
            </a:endParaRPr>
          </a:p>
          <a:p>
            <a:pPr algn="ctr" eaLnBrk="1" hangingPunct="1">
              <a:defRPr/>
            </a:pPr>
            <a:endParaRPr lang="en-US" sz="1600" b="1" dirty="0">
              <a:solidFill>
                <a:srgbClr val="5D5C5A"/>
              </a:solidFill>
            </a:endParaRPr>
          </a:p>
          <a:p>
            <a:pPr eaLnBrk="1" hangingPunct="1">
              <a:defRPr/>
            </a:pPr>
            <a:r>
              <a:rPr lang="en-US" b="1" dirty="0">
                <a:solidFill>
                  <a:srgbClr val="5D5C5A"/>
                </a:solidFill>
              </a:rPr>
              <a:t>Compensation is payable for the combinations of service-connected and nonservice-connected disabilities, as if both disabilities were service-connected, provided the nonservice-connected disability is not the result of the veteran's own willful misconduct. 38 CFR 3.383</a:t>
            </a:r>
          </a:p>
          <a:p>
            <a:pPr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Impairment of vision in one eye as a result of service-connected disability and impairment of vision in the other eye as a result of non-service-connected disability,</a:t>
            </a:r>
          </a:p>
          <a:p>
            <a:pPr lvl="1" indent="0" eaLnBrk="1" hangingPunct="1">
              <a:defRPr/>
            </a:pPr>
            <a:endParaRPr lang="en-US" b="1" dirty="0">
              <a:solidFill>
                <a:srgbClr val="5D5C5A"/>
              </a:solidFill>
            </a:endParaRPr>
          </a:p>
          <a:p>
            <a:pPr lvl="1" indent="0" eaLnBrk="1" hangingPunct="1">
              <a:defRPr/>
            </a:pPr>
            <a:endParaRPr lang="en-US" b="1" dirty="0">
              <a:solidFill>
                <a:srgbClr val="5D5C5A"/>
              </a:solidFill>
            </a:endParaRPr>
          </a:p>
        </p:txBody>
      </p:sp>
      <p:sp>
        <p:nvSpPr>
          <p:cNvPr id="2" name="Slide Number Placeholder 1"/>
          <p:cNvSpPr>
            <a:spLocks noGrp="1"/>
          </p:cNvSpPr>
          <p:nvPr>
            <p:ph type="sldNum" sz="quarter" idx="10"/>
          </p:nvPr>
        </p:nvSpPr>
        <p:spPr>
          <a:xfrm>
            <a:off x="5181600" y="6356350"/>
            <a:ext cx="3505200" cy="365125"/>
          </a:xfrm>
        </p:spPr>
        <p:txBody>
          <a:bodyPr/>
          <a:lstStyle/>
          <a:p>
            <a:pPr>
              <a:defRPr/>
            </a:pPr>
            <a:r>
              <a:rPr lang="en-US" dirty="0"/>
              <a:t>Not in SOG Specifically    </a:t>
            </a:r>
            <a:fld id="{BF0A150D-1BBE-4E66-8D5F-75E34BABC1AE}" type="slidenum">
              <a:rPr lang="en-US" smtClean="0"/>
              <a:pPr>
                <a:defRPr/>
              </a:pPr>
              <a:t>30</a:t>
            </a:fld>
            <a:endParaRPr lang="en-US" dirty="0"/>
          </a:p>
        </p:txBody>
      </p:sp>
    </p:spTree>
    <p:extLst>
      <p:ext uri="{BB962C8B-B14F-4D97-AF65-F5344CB8AC3E}">
        <p14:creationId xmlns:p14="http://schemas.microsoft.com/office/powerpoint/2010/main" val="580553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75509" y="868218"/>
            <a:ext cx="7086600" cy="5632311"/>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Paired organs and extremities Contd.</a:t>
            </a:r>
            <a:endParaRPr lang="en-US" sz="1600" b="1" dirty="0">
              <a:solidFill>
                <a:srgbClr val="5D5C5A"/>
              </a:solidFill>
            </a:endParaRPr>
          </a:p>
          <a:p>
            <a:pPr lvl="1" indent="0"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Loss or loss of use of one kidney as a result of service-connected disability and involvement of the other kidney as a result of nonservice-connected disability.</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Hearing impairment in one ear compensable to a degree of 10 percent or more, service-connected, and hearing impairment (NSC) in the other ear, that meets the provisions of §3.385 in the other ear.</a:t>
            </a:r>
          </a:p>
          <a:p>
            <a:pPr lvl="1" indent="0" eaLnBrk="1" hangingPunct="1">
              <a:defRPr/>
            </a:pPr>
            <a:endParaRPr lang="en-US" b="1" dirty="0">
              <a:solidFill>
                <a:srgbClr val="5D5C5A"/>
              </a:solidFill>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31</a:t>
            </a:fld>
            <a:endParaRPr lang="en-US" dirty="0"/>
          </a:p>
        </p:txBody>
      </p:sp>
    </p:spTree>
    <p:extLst>
      <p:ext uri="{BB962C8B-B14F-4D97-AF65-F5344CB8AC3E}">
        <p14:creationId xmlns:p14="http://schemas.microsoft.com/office/powerpoint/2010/main" val="4246962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524000" y="990600"/>
            <a:ext cx="7086600" cy="4893647"/>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Paired organs and extremities Contd.</a:t>
            </a:r>
            <a:endParaRPr lang="en-US" sz="1600" b="1" dirty="0">
              <a:solidFill>
                <a:srgbClr val="5D5C5A"/>
              </a:solidFill>
            </a:endParaRPr>
          </a:p>
          <a:p>
            <a:pPr lvl="1" indent="0"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Loss or loss of use of one hand or one foot as a result of service-connected disability and loss or loss of use of the other hand or foot as a result of nonservice-connected disability.</a:t>
            </a:r>
          </a:p>
          <a:p>
            <a:pPr lvl="1" indent="0"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Permanent service-connected disability of one lung, rated 50 percent or more disabling, in combination with a nonservice-connected disability of the other lung.</a:t>
            </a:r>
          </a:p>
        </p:txBody>
      </p:sp>
      <p:sp>
        <p:nvSpPr>
          <p:cNvPr id="2" name="Slide Number Placeholder 1"/>
          <p:cNvSpPr>
            <a:spLocks noGrp="1"/>
          </p:cNvSpPr>
          <p:nvPr>
            <p:ph type="sldNum" sz="quarter" idx="10"/>
          </p:nvPr>
        </p:nvSpPr>
        <p:spPr>
          <a:xfrm>
            <a:off x="6400800" y="6356350"/>
            <a:ext cx="2286000" cy="365125"/>
          </a:xfrm>
        </p:spPr>
        <p:txBody>
          <a:bodyPr/>
          <a:lstStyle/>
          <a:p>
            <a:pPr>
              <a:defRPr/>
            </a:pPr>
            <a:r>
              <a:rPr lang="en-US" dirty="0"/>
              <a:t>Not in SOG Specifically     </a:t>
            </a:r>
            <a:fld id="{BF0A150D-1BBE-4E66-8D5F-75E34BABC1AE}" type="slidenum">
              <a:rPr lang="en-US" smtClean="0"/>
              <a:pPr>
                <a:defRPr/>
              </a:pPr>
              <a:t>32</a:t>
            </a:fld>
            <a:endParaRPr lang="en-US" dirty="0"/>
          </a:p>
        </p:txBody>
      </p:sp>
    </p:spTree>
    <p:extLst>
      <p:ext uri="{BB962C8B-B14F-4D97-AF65-F5344CB8AC3E}">
        <p14:creationId xmlns:p14="http://schemas.microsoft.com/office/powerpoint/2010/main" val="1896472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691201" y="1066800"/>
            <a:ext cx="6705600" cy="3293209"/>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5D5C5A"/>
                </a:solidFill>
              </a:rPr>
              <a:t>Claims Process Basics</a:t>
            </a:r>
          </a:p>
          <a:p>
            <a:pPr algn="ctr" eaLnBrk="1" hangingPunct="1">
              <a:defRPr/>
            </a:pPr>
            <a:r>
              <a:rPr lang="en-US" sz="3200" b="1" dirty="0">
                <a:solidFill>
                  <a:srgbClr val="5D5C5A"/>
                </a:solidFill>
              </a:rPr>
              <a:t>(Evidence, Effective Dates, Keys to Service Connection)</a:t>
            </a:r>
          </a:p>
          <a:p>
            <a:pPr algn="ctr" eaLnBrk="1" hangingPunct="1">
              <a:defRPr/>
            </a:pPr>
            <a:endParaRPr lang="en-US" sz="4800" b="1" dirty="0">
              <a:solidFill>
                <a:srgbClr val="5D5C5A"/>
              </a:solidFill>
            </a:endParaRPr>
          </a:p>
        </p:txBody>
      </p:sp>
      <p:pic>
        <p:nvPicPr>
          <p:cNvPr id="2" name="Picture 1"/>
          <p:cNvPicPr>
            <a:picLocks noChangeAspect="1"/>
          </p:cNvPicPr>
          <p:nvPr/>
        </p:nvPicPr>
        <p:blipFill>
          <a:blip r:embed="rId3"/>
          <a:stretch>
            <a:fillRect/>
          </a:stretch>
        </p:blipFill>
        <p:spPr>
          <a:xfrm>
            <a:off x="3699716" y="3810000"/>
            <a:ext cx="2688569" cy="2694666"/>
          </a:xfrm>
          <a:prstGeom prst="rect">
            <a:avLst/>
          </a:prstGeom>
        </p:spPr>
      </p:pic>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33</a:t>
            </a:fld>
            <a:endParaRPr lang="en-US"/>
          </a:p>
        </p:txBody>
      </p:sp>
    </p:spTree>
    <p:extLst>
      <p:ext uri="{BB962C8B-B14F-4D97-AF65-F5344CB8AC3E}">
        <p14:creationId xmlns:p14="http://schemas.microsoft.com/office/powerpoint/2010/main" val="4220235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n-US" altLang="en-US" sz="2400" b="1" dirty="0">
                <a:solidFill>
                  <a:srgbClr val="005D7D"/>
                </a:solidFill>
                <a:latin typeface="Arial" charset="0"/>
              </a:rPr>
              <a:t> DSO-CSO Level II Training</a:t>
            </a:r>
          </a:p>
          <a:p>
            <a:pPr algn="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5632311"/>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Claims Process</a:t>
            </a:r>
            <a:endParaRPr lang="en-US" sz="1600" b="1" dirty="0">
              <a:solidFill>
                <a:srgbClr val="5D5C5A"/>
              </a:solidFill>
            </a:endParaRPr>
          </a:p>
          <a:p>
            <a:pPr algn="ctr"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DSO-CSO Meets with Claimant to file Claim</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DSC-CSO submits claim to NSO Office</a:t>
            </a:r>
          </a:p>
          <a:p>
            <a:pPr lvl="1" indent="0"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NSO reviews claims and submits to VA</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VA receives claim and establishes claim in tracking systems</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Development </a:t>
            </a:r>
          </a:p>
          <a:p>
            <a:pPr marL="1485900" lvl="2" indent="-342900" eaLnBrk="1" hangingPunct="1">
              <a:buFont typeface="Wingdings" panose="05000000000000000000" pitchFamily="2" charset="2"/>
              <a:buChar char="Ø"/>
              <a:defRPr/>
            </a:pPr>
            <a:r>
              <a:rPr lang="en-US" b="1" dirty="0">
                <a:solidFill>
                  <a:srgbClr val="5D5C5A"/>
                </a:solidFill>
              </a:rPr>
              <a:t>DTA</a:t>
            </a:r>
          </a:p>
          <a:p>
            <a:pPr marL="1485900" lvl="2" indent="-342900" eaLnBrk="1" hangingPunct="1">
              <a:buFont typeface="Wingdings" panose="05000000000000000000" pitchFamily="2" charset="2"/>
              <a:buChar char="Ø"/>
              <a:defRPr/>
            </a:pPr>
            <a:r>
              <a:rPr lang="en-US" b="1" dirty="0">
                <a:solidFill>
                  <a:srgbClr val="5D5C5A"/>
                </a:solidFill>
              </a:rPr>
              <a:t>VA examinations (Not all claims)</a:t>
            </a:r>
          </a:p>
        </p:txBody>
      </p:sp>
      <p:pic>
        <p:nvPicPr>
          <p:cNvPr id="2" name="P7pPMATHIc0"/>
          <p:cNvPicPr>
            <a:picLocks noRot="1" noChangeAspect="1"/>
          </p:cNvPicPr>
          <p:nvPr>
            <a:videoFile r:link="rId1"/>
          </p:nvPr>
        </p:nvPicPr>
        <p:blipFill>
          <a:blip r:embed="rId4"/>
          <a:stretch>
            <a:fillRect/>
          </a:stretch>
        </p:blipFill>
        <p:spPr>
          <a:xfrm>
            <a:off x="0" y="0"/>
            <a:ext cx="9144000" cy="6858000"/>
          </a:xfrm>
          <a:prstGeom prst="rect">
            <a:avLst/>
          </a:prstGeom>
        </p:spPr>
      </p:pic>
      <p:sp>
        <p:nvSpPr>
          <p:cNvPr id="3" name="TextBox 2"/>
          <p:cNvSpPr txBox="1"/>
          <p:nvPr/>
        </p:nvSpPr>
        <p:spPr>
          <a:xfrm>
            <a:off x="685800" y="2438400"/>
            <a:ext cx="8153400" cy="1446550"/>
          </a:xfrm>
          <a:prstGeom prst="rect">
            <a:avLst/>
          </a:prstGeom>
          <a:noFill/>
        </p:spPr>
        <p:txBody>
          <a:bodyPr wrap="square" rtlCol="0">
            <a:spAutoFit/>
          </a:bodyPr>
          <a:lstStyle/>
          <a:p>
            <a:pPr algn="ctr"/>
            <a:r>
              <a:rPr lang="en-US" sz="4400" dirty="0">
                <a:solidFill>
                  <a:schemeClr val="bg1"/>
                </a:solidFill>
              </a:rPr>
              <a:t>What To Expect After Filing a VA Claim</a:t>
            </a:r>
          </a:p>
        </p:txBody>
      </p:sp>
      <p:sp>
        <p:nvSpPr>
          <p:cNvPr id="4" name="Slide Number Placeholder 3"/>
          <p:cNvSpPr>
            <a:spLocks noGrp="1"/>
          </p:cNvSpPr>
          <p:nvPr>
            <p:ph type="sldNum" sz="quarter" idx="10"/>
          </p:nvPr>
        </p:nvSpPr>
        <p:spPr/>
        <p:txBody>
          <a:bodyPr/>
          <a:lstStyle/>
          <a:p>
            <a:pPr>
              <a:defRPr/>
            </a:pPr>
            <a:fld id="{BF0A150D-1BBE-4E66-8D5F-75E34BABC1AE}" type="slidenum">
              <a:rPr lang="en-US" smtClean="0"/>
              <a:pPr>
                <a:defRPr/>
              </a:pPr>
              <a:t>34</a:t>
            </a:fld>
            <a:endParaRPr lang="en-US"/>
          </a:p>
        </p:txBody>
      </p:sp>
    </p:spTree>
    <p:extLst>
      <p:ext uri="{BB962C8B-B14F-4D97-AF65-F5344CB8AC3E}">
        <p14:creationId xmlns:p14="http://schemas.microsoft.com/office/powerpoint/2010/main" val="1713821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8620-29A2-4259-82D2-F24BC04F6D96}"/>
              </a:ext>
            </a:extLst>
          </p:cNvPr>
          <p:cNvSpPr>
            <a:spLocks noGrp="1"/>
          </p:cNvSpPr>
          <p:nvPr>
            <p:ph type="title"/>
          </p:nvPr>
        </p:nvSpPr>
        <p:spPr>
          <a:xfrm>
            <a:off x="1238320" y="4162806"/>
            <a:ext cx="6367202" cy="1348329"/>
          </a:xfrm>
        </p:spPr>
        <p:txBody>
          <a:bodyPr>
            <a:normAutofit/>
          </a:bodyPr>
          <a:lstStyle/>
          <a:p>
            <a:pPr algn="ctr"/>
            <a:r>
              <a:rPr lang="en-US" sz="4950" b="1" dirty="0">
                <a:solidFill>
                  <a:srgbClr val="002060"/>
                </a:solidFill>
              </a:rPr>
              <a:t>But It WILL</a:t>
            </a:r>
            <a:r>
              <a:rPr lang="en-US" sz="4950" dirty="0">
                <a:solidFill>
                  <a:srgbClr val="002060"/>
                </a:solidFill>
              </a:rPr>
              <a:t>………….</a:t>
            </a:r>
          </a:p>
        </p:txBody>
      </p:sp>
      <p:pic>
        <p:nvPicPr>
          <p:cNvPr id="5" name="Content Placeholder 4">
            <a:extLst>
              <a:ext uri="{FF2B5EF4-FFF2-40B4-BE49-F238E27FC236}">
                <a16:creationId xmlns:a16="http://schemas.microsoft.com/office/drawing/2014/main" id="{2E928159-AEBD-44E2-B4E9-950953DB46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4694" y="1237137"/>
            <a:ext cx="5376672" cy="2795477"/>
          </a:xfrm>
        </p:spPr>
      </p:pic>
    </p:spTree>
    <p:extLst>
      <p:ext uri="{BB962C8B-B14F-4D97-AF65-F5344CB8AC3E}">
        <p14:creationId xmlns:p14="http://schemas.microsoft.com/office/powerpoint/2010/main" val="6821344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5632311"/>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Claims Process</a:t>
            </a:r>
            <a:endParaRPr lang="en-US" sz="1600" b="1" dirty="0">
              <a:solidFill>
                <a:srgbClr val="5D5C5A"/>
              </a:solidFill>
            </a:endParaRPr>
          </a:p>
          <a:p>
            <a:pPr algn="ctr"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DSO-CSO Meets with Claimant to file Claim (ITFs with all POA’s)</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DSO-CSO submits claim to NSO Office</a:t>
            </a:r>
          </a:p>
          <a:p>
            <a:pPr lvl="1" indent="0"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NSO reviews claims and submits to VA</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VA receives claim and establishes claim in tracking systems</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Development </a:t>
            </a:r>
          </a:p>
          <a:p>
            <a:pPr marL="1485900" lvl="2" indent="-342900" eaLnBrk="1" hangingPunct="1">
              <a:buFont typeface="Wingdings" panose="05000000000000000000" pitchFamily="2" charset="2"/>
              <a:buChar char="Ø"/>
              <a:defRPr/>
            </a:pPr>
            <a:r>
              <a:rPr lang="en-US" b="1" dirty="0">
                <a:solidFill>
                  <a:srgbClr val="5D5C5A"/>
                </a:solidFill>
              </a:rPr>
              <a:t>Duty to Assist- 526EZ Contains DTA</a:t>
            </a:r>
          </a:p>
          <a:p>
            <a:pPr marL="1485900" lvl="2" indent="-342900" eaLnBrk="1" hangingPunct="1">
              <a:buFont typeface="Wingdings" panose="05000000000000000000" pitchFamily="2" charset="2"/>
              <a:buChar char="Ø"/>
              <a:defRPr/>
            </a:pPr>
            <a:r>
              <a:rPr lang="en-US" b="1" dirty="0">
                <a:solidFill>
                  <a:srgbClr val="5D5C5A"/>
                </a:solidFill>
              </a:rPr>
              <a:t>VA examinations (Not all claims)</a:t>
            </a:r>
          </a:p>
        </p:txBody>
      </p:sp>
      <p:sp>
        <p:nvSpPr>
          <p:cNvPr id="2" name="Rectangle 1"/>
          <p:cNvSpPr/>
          <p:nvPr/>
        </p:nvSpPr>
        <p:spPr>
          <a:xfrm>
            <a:off x="6324600" y="6400800"/>
            <a:ext cx="2342961" cy="307777"/>
          </a:xfrm>
          <a:prstGeom prst="rect">
            <a:avLst/>
          </a:prstGeom>
        </p:spPr>
        <p:txBody>
          <a:bodyPr wrap="square">
            <a:spAutoFit/>
          </a:bodyPr>
          <a:lstStyle/>
          <a:p>
            <a:pPr lvl="0"/>
            <a:r>
              <a:rPr lang="en-US" sz="1400" dirty="0">
                <a:solidFill>
                  <a:prstClr val="black"/>
                </a:solidFill>
              </a:rPr>
              <a:t>Page 69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36</a:t>
            </a:fld>
            <a:endParaRPr lang="en-US"/>
          </a:p>
        </p:txBody>
      </p:sp>
    </p:spTree>
    <p:extLst>
      <p:ext uri="{BB962C8B-B14F-4D97-AF65-F5344CB8AC3E}">
        <p14:creationId xmlns:p14="http://schemas.microsoft.com/office/powerpoint/2010/main" val="1407443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6001643"/>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Claims Process</a:t>
            </a:r>
            <a:endParaRPr lang="en-US" sz="1600" b="1" dirty="0">
              <a:solidFill>
                <a:srgbClr val="5D5C5A"/>
              </a:solidFill>
            </a:endParaRPr>
          </a:p>
          <a:p>
            <a:pPr algn="ctr"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VA completes all development, claim then goes to Rating Veteran Service Representative (RVSR)</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RVSR renders decision and the decision is reviewed by an NSO (In Most Cases)</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VA notifies claimant in writing</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Any  monetary benefits are paid to claimant</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endParaRPr lang="en-US" b="1" dirty="0">
              <a:solidFill>
                <a:srgbClr val="5D5C5A"/>
              </a:solidFill>
            </a:endParaRPr>
          </a:p>
        </p:txBody>
      </p:sp>
      <p:sp>
        <p:nvSpPr>
          <p:cNvPr id="2" name="Rectangle 1"/>
          <p:cNvSpPr/>
          <p:nvPr/>
        </p:nvSpPr>
        <p:spPr>
          <a:xfrm>
            <a:off x="6248400" y="6400800"/>
            <a:ext cx="2419161" cy="307777"/>
          </a:xfrm>
          <a:prstGeom prst="rect">
            <a:avLst/>
          </a:prstGeom>
        </p:spPr>
        <p:txBody>
          <a:bodyPr wrap="square">
            <a:spAutoFit/>
          </a:bodyPr>
          <a:lstStyle/>
          <a:p>
            <a:pPr lvl="0"/>
            <a:r>
              <a:rPr lang="en-US" sz="1400" dirty="0">
                <a:solidFill>
                  <a:prstClr val="black"/>
                </a:solidFill>
              </a:rPr>
              <a:t>Page 69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37</a:t>
            </a:fld>
            <a:endParaRPr lang="en-US"/>
          </a:p>
        </p:txBody>
      </p:sp>
    </p:spTree>
    <p:extLst>
      <p:ext uri="{BB962C8B-B14F-4D97-AF65-F5344CB8AC3E}">
        <p14:creationId xmlns:p14="http://schemas.microsoft.com/office/powerpoint/2010/main" val="3108432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5509200"/>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Assisting in the Claims Process</a:t>
            </a:r>
            <a:endParaRPr lang="en-US" sz="1600" b="1" dirty="0">
              <a:solidFill>
                <a:srgbClr val="5D5C5A"/>
              </a:solidFill>
            </a:endParaRPr>
          </a:p>
          <a:p>
            <a:pPr algn="ctr" eaLnBrk="1" hangingPunct="1">
              <a:defRPr/>
            </a:pPr>
            <a:endParaRPr lang="en-US" sz="1600" b="1" dirty="0">
              <a:solidFill>
                <a:srgbClr val="5D5C5A"/>
              </a:solidFill>
            </a:endParaRPr>
          </a:p>
          <a:p>
            <a:pPr algn="ctr" eaLnBrk="1" hangingPunct="1">
              <a:defRPr/>
            </a:pPr>
            <a:r>
              <a:rPr lang="en-US" b="1" dirty="0">
                <a:solidFill>
                  <a:srgbClr val="5D5C5A"/>
                </a:solidFill>
              </a:rPr>
              <a:t>Types of Evidence Helpful for Claims</a:t>
            </a:r>
          </a:p>
          <a:p>
            <a:pPr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Medical Treatment Reports</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Disability Questionnaires (DBQ)</a:t>
            </a:r>
          </a:p>
          <a:p>
            <a:pPr lvl="1" indent="0" eaLnBrk="1" hangingPunct="1">
              <a:defRPr/>
            </a:pPr>
            <a:r>
              <a:rPr lang="en-US" b="1" dirty="0">
                <a:solidFill>
                  <a:srgbClr val="5D5C5A"/>
                </a:solidFill>
              </a:rPr>
              <a:t> </a:t>
            </a:r>
          </a:p>
          <a:p>
            <a:pPr marL="1085850" lvl="1" indent="-342900" eaLnBrk="1" hangingPunct="1">
              <a:buFont typeface="Wingdings" panose="05000000000000000000" pitchFamily="2" charset="2"/>
              <a:buChar char="Ø"/>
              <a:defRPr/>
            </a:pPr>
            <a:r>
              <a:rPr lang="en-US" b="1" dirty="0">
                <a:solidFill>
                  <a:srgbClr val="5D5C5A"/>
                </a:solidFill>
              </a:rPr>
              <a:t>Physician Statements</a:t>
            </a:r>
          </a:p>
          <a:p>
            <a:pPr lvl="1" indent="0"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Lay Statements</a:t>
            </a:r>
          </a:p>
          <a:p>
            <a:pPr lvl="1" indent="0"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Service Records</a:t>
            </a:r>
          </a:p>
          <a:p>
            <a:pPr marL="1085850" lvl="1" indent="-342900" eaLnBrk="1" hangingPunct="1">
              <a:buFont typeface="Wingdings" panose="05000000000000000000" pitchFamily="2" charset="2"/>
              <a:buChar char="Ø"/>
              <a:defRPr/>
            </a:pPr>
            <a:endParaRPr lang="en-US" b="1" dirty="0">
              <a:solidFill>
                <a:srgbClr val="5D5C5A"/>
              </a:solidFill>
            </a:endParaRPr>
          </a:p>
          <a:p>
            <a:pPr marL="1085850" lvl="1" indent="-342900" eaLnBrk="1" hangingPunct="1">
              <a:buFont typeface="Wingdings" panose="05000000000000000000" pitchFamily="2" charset="2"/>
              <a:buChar char="Ø"/>
              <a:defRPr/>
            </a:pPr>
            <a:endParaRPr lang="en-US" b="1" dirty="0">
              <a:solidFill>
                <a:srgbClr val="5D5C5A"/>
              </a:solidFill>
            </a:endParaRPr>
          </a:p>
        </p:txBody>
      </p:sp>
      <p:sp>
        <p:nvSpPr>
          <p:cNvPr id="3" name="Rectangle 2"/>
          <p:cNvSpPr/>
          <p:nvPr/>
        </p:nvSpPr>
        <p:spPr>
          <a:xfrm>
            <a:off x="6324600" y="6400800"/>
            <a:ext cx="2342961" cy="307777"/>
          </a:xfrm>
          <a:prstGeom prst="rect">
            <a:avLst/>
          </a:prstGeom>
        </p:spPr>
        <p:txBody>
          <a:bodyPr wrap="square">
            <a:spAutoFit/>
          </a:bodyPr>
          <a:lstStyle/>
          <a:p>
            <a:pPr lvl="0"/>
            <a:r>
              <a:rPr lang="en-US" sz="1400" dirty="0">
                <a:solidFill>
                  <a:prstClr val="black"/>
                </a:solidFill>
              </a:rPr>
              <a:t>Page 70 Training Guide </a:t>
            </a:r>
          </a:p>
        </p:txBody>
      </p:sp>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38</a:t>
            </a:fld>
            <a:endParaRPr lang="en-US"/>
          </a:p>
        </p:txBody>
      </p:sp>
    </p:spTree>
    <p:extLst>
      <p:ext uri="{BB962C8B-B14F-4D97-AF65-F5344CB8AC3E}">
        <p14:creationId xmlns:p14="http://schemas.microsoft.com/office/powerpoint/2010/main" val="2109492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4278094"/>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Effective Dates</a:t>
            </a:r>
            <a:endParaRPr lang="en-US" sz="1600" b="1" dirty="0">
              <a:solidFill>
                <a:srgbClr val="5D5C5A"/>
              </a:solidFill>
            </a:endParaRPr>
          </a:p>
          <a:p>
            <a:pPr algn="ctr" eaLnBrk="1" hangingPunct="1">
              <a:defRPr/>
            </a:pPr>
            <a:endParaRPr lang="en-US" sz="1600" b="1" dirty="0">
              <a:solidFill>
                <a:srgbClr val="5D5C5A"/>
              </a:solidFill>
            </a:endParaRPr>
          </a:p>
          <a:p>
            <a:pPr algn="ctr" eaLnBrk="1" hangingPunct="1">
              <a:defRPr/>
            </a:pPr>
            <a:endParaRPr lang="en-US" sz="1600" b="1" dirty="0">
              <a:solidFill>
                <a:srgbClr val="5D5C5A"/>
              </a:solidFill>
            </a:endParaRPr>
          </a:p>
          <a:p>
            <a:pPr marL="342900" indent="-342900" eaLnBrk="1" hangingPunct="1">
              <a:buFont typeface="Wingdings" panose="05000000000000000000" pitchFamily="2" charset="2"/>
              <a:buChar char="Ø"/>
              <a:defRPr/>
            </a:pPr>
            <a:r>
              <a:rPr lang="en-US" b="1" dirty="0">
                <a:solidFill>
                  <a:srgbClr val="5D5C5A"/>
                </a:solidFill>
              </a:rPr>
              <a:t>Except as otherwise provided, the effective date of an evaluation and award of pension, compensation or dependency and indemnity compensation based on an original claim, a claim reopened after final disallowance, or a claim for increase will be the date of receipt of the claim or the date entitlement arose, whichever is the later.  38 CFR 3.400</a:t>
            </a:r>
          </a:p>
          <a:p>
            <a:pPr lvl="1" indent="0" eaLnBrk="1" hangingPunct="1">
              <a:defRPr/>
            </a:pPr>
            <a:endParaRPr lang="en-US" b="1" dirty="0">
              <a:solidFill>
                <a:srgbClr val="5D5C5A"/>
              </a:solidFill>
            </a:endParaRPr>
          </a:p>
        </p:txBody>
      </p:sp>
      <p:sp>
        <p:nvSpPr>
          <p:cNvPr id="2" name="Rectangle 1"/>
          <p:cNvSpPr/>
          <p:nvPr/>
        </p:nvSpPr>
        <p:spPr>
          <a:xfrm>
            <a:off x="6248400" y="6400800"/>
            <a:ext cx="2213748" cy="307777"/>
          </a:xfrm>
          <a:prstGeom prst="rect">
            <a:avLst/>
          </a:prstGeom>
        </p:spPr>
        <p:txBody>
          <a:bodyPr wrap="none">
            <a:spAutoFit/>
          </a:bodyPr>
          <a:lstStyle/>
          <a:p>
            <a:pPr lvl="0"/>
            <a:r>
              <a:rPr lang="en-US" sz="1400" dirty="0">
                <a:solidFill>
                  <a:prstClr val="black"/>
                </a:solidFill>
              </a:rPr>
              <a:t>Page 105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39</a:t>
            </a:fld>
            <a:endParaRPr lang="en-US"/>
          </a:p>
        </p:txBody>
      </p:sp>
    </p:spTree>
    <p:extLst>
      <p:ext uri="{BB962C8B-B14F-4D97-AF65-F5344CB8AC3E}">
        <p14:creationId xmlns:p14="http://schemas.microsoft.com/office/powerpoint/2010/main" val="361655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DsGb40VnUI"/>
          <p:cNvPicPr>
            <a:picLocks noRot="1" noChangeAspect="1"/>
          </p:cNvPicPr>
          <p:nvPr>
            <a:videoFile r:link="rId1"/>
          </p:nvPr>
        </p:nvPicPr>
        <p:blipFill>
          <a:blip r:embed="rId4"/>
          <a:stretch>
            <a:fillRect/>
          </a:stretch>
        </p:blipFill>
        <p:spPr>
          <a:xfrm>
            <a:off x="0" y="0"/>
            <a:ext cx="9144000" cy="6858000"/>
          </a:xfrm>
          <a:prstGeom prst="rect">
            <a:avLst/>
          </a:prstGeom>
        </p:spPr>
      </p:pic>
      <p:pic>
        <p:nvPicPr>
          <p:cNvPr id="10" name="Picture 9"/>
          <p:cNvPicPr>
            <a:picLocks noChangeAspect="1"/>
          </p:cNvPicPr>
          <p:nvPr/>
        </p:nvPicPr>
        <p:blipFill>
          <a:blip r:embed="rId5"/>
          <a:stretch>
            <a:fillRect/>
          </a:stretch>
        </p:blipFill>
        <p:spPr>
          <a:xfrm>
            <a:off x="1005531" y="2438400"/>
            <a:ext cx="7132938" cy="1176630"/>
          </a:xfrm>
          <a:prstGeom prst="rect">
            <a:avLst/>
          </a:prstGeom>
        </p:spPr>
      </p:pic>
      <p:sp>
        <p:nvSpPr>
          <p:cNvPr id="2" name="Slide Number Placeholder 1"/>
          <p:cNvSpPr>
            <a:spLocks noGrp="1"/>
          </p:cNvSpPr>
          <p:nvPr>
            <p:ph type="sldNum" sz="quarter" idx="10"/>
          </p:nvPr>
        </p:nvSpPr>
        <p:spPr/>
        <p:txBody>
          <a:bodyPr/>
          <a:lstStyle/>
          <a:p>
            <a:pPr>
              <a:defRPr/>
            </a:pPr>
            <a:fld id="{74BA9AE0-C864-46DB-8982-32561AC64B92}"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5755422"/>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Protection Rules</a:t>
            </a:r>
            <a:endParaRPr lang="en-US" sz="1600" b="1" dirty="0">
              <a:solidFill>
                <a:srgbClr val="5D5C5A"/>
              </a:solidFill>
            </a:endParaRPr>
          </a:p>
          <a:p>
            <a:pPr algn="ctr" eaLnBrk="1" hangingPunct="1">
              <a:defRPr/>
            </a:pPr>
            <a:endParaRPr lang="en-US" sz="1600" b="1" dirty="0">
              <a:solidFill>
                <a:srgbClr val="5D5C5A"/>
              </a:solidFill>
            </a:endParaRPr>
          </a:p>
          <a:p>
            <a:pPr algn="ctr" eaLnBrk="1" hangingPunct="1">
              <a:defRPr/>
            </a:pPr>
            <a:endParaRPr lang="en-US" sz="1600" b="1" dirty="0">
              <a:solidFill>
                <a:srgbClr val="5D5C5A"/>
              </a:solidFill>
            </a:endParaRPr>
          </a:p>
          <a:p>
            <a:pPr eaLnBrk="1" hangingPunct="1">
              <a:defRPr/>
            </a:pPr>
            <a:r>
              <a:rPr lang="en-US" b="1" dirty="0">
                <a:solidFill>
                  <a:srgbClr val="5D5C5A"/>
                </a:solidFill>
              </a:rPr>
              <a:t>10 Years – Service Connection 38 CFR 3.957</a:t>
            </a:r>
          </a:p>
          <a:p>
            <a:pPr eaLnBrk="1" hangingPunct="1">
              <a:defRPr/>
            </a:pPr>
            <a:endParaRPr lang="en-US" b="1" dirty="0">
              <a:solidFill>
                <a:srgbClr val="5D5C5A"/>
              </a:solidFill>
            </a:endParaRPr>
          </a:p>
          <a:p>
            <a:pPr eaLnBrk="1" hangingPunct="1">
              <a:defRPr/>
            </a:pPr>
            <a:r>
              <a:rPr lang="en-US" b="1" u="sng" dirty="0">
                <a:solidFill>
                  <a:srgbClr val="5D5C5A"/>
                </a:solidFill>
              </a:rPr>
              <a:t>Service connection </a:t>
            </a:r>
            <a:r>
              <a:rPr lang="en-US" b="1" dirty="0">
                <a:solidFill>
                  <a:srgbClr val="5D5C5A"/>
                </a:solidFill>
              </a:rPr>
              <a:t>for any disability or death granted or continued under title 38 U.S.C., </a:t>
            </a:r>
            <a:r>
              <a:rPr lang="en-US" b="1" u="sng" dirty="0">
                <a:solidFill>
                  <a:srgbClr val="5D5C5A"/>
                </a:solidFill>
              </a:rPr>
              <a:t>which has been in effect for 10 or more years will not be severed</a:t>
            </a:r>
            <a:r>
              <a:rPr lang="en-US" b="1" dirty="0">
                <a:solidFill>
                  <a:srgbClr val="5D5C5A"/>
                </a:solidFill>
              </a:rPr>
              <a:t> except upon a showing that the original grant was based on fraud or it is clearly shown from military records that the person concerned did not have the requisite service or character of discharge. </a:t>
            </a:r>
          </a:p>
          <a:p>
            <a:pPr eaLnBrk="1" hangingPunct="1">
              <a:defRPr/>
            </a:pPr>
            <a:endParaRPr lang="en-US" b="1" dirty="0">
              <a:solidFill>
                <a:srgbClr val="5D5C5A"/>
              </a:solidFill>
            </a:endParaRPr>
          </a:p>
          <a:p>
            <a:pPr eaLnBrk="1" hangingPunct="1">
              <a:defRPr/>
            </a:pPr>
            <a:r>
              <a:rPr lang="en-US" sz="1600" b="1" dirty="0">
                <a:solidFill>
                  <a:srgbClr val="5D5C5A"/>
                </a:solidFill>
              </a:rPr>
              <a:t>*Cannot be severed after 10 years but can be reduced</a:t>
            </a:r>
          </a:p>
          <a:p>
            <a:pPr lvl="1" indent="0" eaLnBrk="1" hangingPunct="1">
              <a:defRPr/>
            </a:pPr>
            <a:endParaRPr lang="en-US" b="1" dirty="0">
              <a:solidFill>
                <a:srgbClr val="5D5C5A"/>
              </a:solidFill>
            </a:endParaRPr>
          </a:p>
        </p:txBody>
      </p:sp>
      <p:sp>
        <p:nvSpPr>
          <p:cNvPr id="2" name="Rectangle 1"/>
          <p:cNvSpPr/>
          <p:nvPr/>
        </p:nvSpPr>
        <p:spPr>
          <a:xfrm>
            <a:off x="6324600" y="6400800"/>
            <a:ext cx="2342961" cy="307777"/>
          </a:xfrm>
          <a:prstGeom prst="rect">
            <a:avLst/>
          </a:prstGeom>
        </p:spPr>
        <p:txBody>
          <a:bodyPr wrap="square">
            <a:spAutoFit/>
          </a:bodyPr>
          <a:lstStyle/>
          <a:p>
            <a:pPr lvl="0"/>
            <a:r>
              <a:rPr lang="en-US" sz="1400" dirty="0">
                <a:solidFill>
                  <a:prstClr val="black"/>
                </a:solidFill>
              </a:rPr>
              <a:t>Page 73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40</a:t>
            </a:fld>
            <a:endParaRPr lang="en-US"/>
          </a:p>
        </p:txBody>
      </p:sp>
    </p:spTree>
    <p:extLst>
      <p:ext uri="{BB962C8B-B14F-4D97-AF65-F5344CB8AC3E}">
        <p14:creationId xmlns:p14="http://schemas.microsoft.com/office/powerpoint/2010/main" val="3572872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4524315"/>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Protection Rules</a:t>
            </a:r>
            <a:endParaRPr lang="en-US" sz="1600" b="1" dirty="0">
              <a:solidFill>
                <a:srgbClr val="5D5C5A"/>
              </a:solidFill>
            </a:endParaRPr>
          </a:p>
          <a:p>
            <a:pPr eaLnBrk="1" hangingPunct="1">
              <a:defRPr/>
            </a:pPr>
            <a:endParaRPr lang="en-US" b="1" dirty="0">
              <a:solidFill>
                <a:srgbClr val="5D5C5A"/>
              </a:solidFill>
            </a:endParaRPr>
          </a:p>
          <a:p>
            <a:pPr eaLnBrk="1" hangingPunct="1">
              <a:defRPr/>
            </a:pPr>
            <a:r>
              <a:rPr lang="en-US" b="1" dirty="0">
                <a:solidFill>
                  <a:srgbClr val="5D5C5A"/>
                </a:solidFill>
              </a:rPr>
              <a:t>20 Years –Evaluation of Disability 38 CFR 3.951</a:t>
            </a:r>
          </a:p>
          <a:p>
            <a:pPr eaLnBrk="1" hangingPunct="1">
              <a:defRPr/>
            </a:pPr>
            <a:endParaRPr lang="en-US" b="1" dirty="0">
              <a:solidFill>
                <a:srgbClr val="5D5C5A"/>
              </a:solidFill>
            </a:endParaRPr>
          </a:p>
          <a:p>
            <a:pPr eaLnBrk="1" hangingPunct="1">
              <a:defRPr/>
            </a:pPr>
            <a:r>
              <a:rPr lang="en-US" b="1" dirty="0">
                <a:solidFill>
                  <a:srgbClr val="5D5C5A"/>
                </a:solidFill>
              </a:rPr>
              <a:t>A disability which has been </a:t>
            </a:r>
            <a:r>
              <a:rPr lang="en-US" b="1" u="sng" dirty="0">
                <a:solidFill>
                  <a:srgbClr val="5D5C5A"/>
                </a:solidFill>
              </a:rPr>
              <a:t>continuously rated at or above any evaluation of disability for 20 or more years </a:t>
            </a:r>
            <a:r>
              <a:rPr lang="en-US" b="1" dirty="0">
                <a:solidFill>
                  <a:srgbClr val="5D5C5A"/>
                </a:solidFill>
              </a:rPr>
              <a:t>for compensation purposes under laws administered by the Department of Veterans Affairs </a:t>
            </a:r>
            <a:r>
              <a:rPr lang="en-US" b="1" u="sng" dirty="0">
                <a:solidFill>
                  <a:srgbClr val="5D5C5A"/>
                </a:solidFill>
              </a:rPr>
              <a:t>will not be reduced to less than such evaluation </a:t>
            </a:r>
            <a:r>
              <a:rPr lang="en-US" b="1" dirty="0">
                <a:solidFill>
                  <a:srgbClr val="5D5C5A"/>
                </a:solidFill>
              </a:rPr>
              <a:t>except upon a showing that such rating was based on fraud.</a:t>
            </a:r>
          </a:p>
          <a:p>
            <a:pPr lvl="1" indent="0" eaLnBrk="1" hangingPunct="1">
              <a:defRPr/>
            </a:pPr>
            <a:endParaRPr lang="en-US" b="1" dirty="0">
              <a:solidFill>
                <a:srgbClr val="5D5C5A"/>
              </a:solidFill>
            </a:endParaRPr>
          </a:p>
        </p:txBody>
      </p:sp>
      <p:sp>
        <p:nvSpPr>
          <p:cNvPr id="2" name="Rectangle 1"/>
          <p:cNvSpPr/>
          <p:nvPr/>
        </p:nvSpPr>
        <p:spPr>
          <a:xfrm>
            <a:off x="6400800" y="6400800"/>
            <a:ext cx="2342961" cy="307777"/>
          </a:xfrm>
          <a:prstGeom prst="rect">
            <a:avLst/>
          </a:prstGeom>
        </p:spPr>
        <p:txBody>
          <a:bodyPr wrap="square">
            <a:spAutoFit/>
          </a:bodyPr>
          <a:lstStyle/>
          <a:p>
            <a:pPr lvl="0"/>
            <a:r>
              <a:rPr lang="en-US" sz="1400" dirty="0">
                <a:solidFill>
                  <a:prstClr val="black"/>
                </a:solidFill>
              </a:rPr>
              <a:t>Page 73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41</a:t>
            </a:fld>
            <a:endParaRPr lang="en-US"/>
          </a:p>
        </p:txBody>
      </p:sp>
    </p:spTree>
    <p:extLst>
      <p:ext uri="{BB962C8B-B14F-4D97-AF65-F5344CB8AC3E}">
        <p14:creationId xmlns:p14="http://schemas.microsoft.com/office/powerpoint/2010/main" val="117138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15363" name="TextBox 1"/>
          <p:cNvSpPr txBox="1">
            <a:spLocks noChangeArrowheads="1"/>
          </p:cNvSpPr>
          <p:nvPr/>
        </p:nvSpPr>
        <p:spPr bwMode="auto">
          <a:xfrm>
            <a:off x="2743200" y="304800"/>
            <a:ext cx="579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 DSO-CSO Level II Training</a:t>
            </a:r>
          </a:p>
          <a:p>
            <a:pPr algn="ctr" eaLnBrk="1" hangingPunct="1">
              <a:spcBef>
                <a:spcPct val="0"/>
              </a:spcBef>
              <a:buFontTx/>
              <a:buNone/>
            </a:pPr>
            <a:endParaRPr lang="en-US" altLang="en-US" sz="2400" b="1" dirty="0">
              <a:solidFill>
                <a:srgbClr val="005D7D"/>
              </a:solidFill>
              <a:latin typeface="Arial" charset="0"/>
            </a:endParaRPr>
          </a:p>
        </p:txBody>
      </p:sp>
      <p:sp>
        <p:nvSpPr>
          <p:cNvPr id="5" name="TextBox 2"/>
          <p:cNvSpPr txBox="1">
            <a:spLocks noChangeArrowheads="1"/>
          </p:cNvSpPr>
          <p:nvPr/>
        </p:nvSpPr>
        <p:spPr bwMode="auto">
          <a:xfrm>
            <a:off x="1480127" y="838200"/>
            <a:ext cx="7086600" cy="5632311"/>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Keys to Service Connection</a:t>
            </a:r>
            <a:endParaRPr lang="en-US" sz="1600" b="1" dirty="0">
              <a:solidFill>
                <a:srgbClr val="5D5C5A"/>
              </a:solidFill>
            </a:endParaRPr>
          </a:p>
          <a:p>
            <a:pPr algn="ctr" eaLnBrk="1" hangingPunct="1">
              <a:defRPr/>
            </a:pPr>
            <a:endParaRPr lang="en-US" b="1" dirty="0">
              <a:solidFill>
                <a:srgbClr val="5D5C5A"/>
              </a:solidFill>
            </a:endParaRPr>
          </a:p>
          <a:p>
            <a:pPr eaLnBrk="1" hangingPunct="1">
              <a:defRPr/>
            </a:pPr>
            <a:r>
              <a:rPr lang="en-US" b="1" dirty="0">
                <a:solidFill>
                  <a:srgbClr val="5D5C5A"/>
                </a:solidFill>
              </a:rPr>
              <a:t>Medical Opinions</a:t>
            </a:r>
          </a:p>
          <a:p>
            <a:pPr marL="1085850" lvl="1" indent="-342900" eaLnBrk="1" hangingPunct="1">
              <a:buFont typeface="Wingdings" panose="05000000000000000000" pitchFamily="2" charset="2"/>
              <a:buChar char="Ø"/>
              <a:defRPr/>
            </a:pPr>
            <a:r>
              <a:rPr lang="en-US" u="sng" dirty="0"/>
              <a:t>What in a medical opinion can be considered new and relevant evidence</a:t>
            </a:r>
            <a:r>
              <a:rPr lang="en-US" dirty="0"/>
              <a:t>?</a:t>
            </a:r>
            <a:endParaRPr lang="en-US" b="1" dirty="0">
              <a:solidFill>
                <a:srgbClr val="FF0000"/>
              </a:solidFill>
            </a:endParaRPr>
          </a:p>
          <a:p>
            <a:pPr marL="1085850" lvl="1" indent="-342900" eaLnBrk="1" hangingPunct="1">
              <a:buFont typeface="Wingdings" panose="05000000000000000000" pitchFamily="2" charset="2"/>
              <a:buChar char="Ø"/>
              <a:defRPr/>
            </a:pPr>
            <a:r>
              <a:rPr lang="en-US" b="1" dirty="0">
                <a:solidFill>
                  <a:srgbClr val="FF0000"/>
                </a:solidFill>
              </a:rPr>
              <a:t>Current diagnosis, summary of records reviewed</a:t>
            </a:r>
          </a:p>
          <a:p>
            <a:pPr marL="1085850" lvl="1" indent="-342900" eaLnBrk="1" hangingPunct="1">
              <a:buFont typeface="Wingdings" panose="05000000000000000000" pitchFamily="2" charset="2"/>
              <a:buChar char="Ø"/>
              <a:defRPr/>
            </a:pPr>
            <a:r>
              <a:rPr lang="en-US" b="1" dirty="0">
                <a:solidFill>
                  <a:srgbClr val="FF0000"/>
                </a:solidFill>
              </a:rPr>
              <a:t>Nexus or Link (medical opinion)</a:t>
            </a:r>
          </a:p>
          <a:p>
            <a:pPr marL="1085850" lvl="1" indent="-342900" eaLnBrk="1" hangingPunct="1">
              <a:buFont typeface="Wingdings" panose="05000000000000000000" pitchFamily="2" charset="2"/>
              <a:buChar char="Ø"/>
              <a:defRPr/>
            </a:pPr>
            <a:r>
              <a:rPr lang="en-US" b="1" dirty="0">
                <a:solidFill>
                  <a:srgbClr val="FF0000"/>
                </a:solidFill>
              </a:rPr>
              <a:t>Rationale on how the opinion is justified</a:t>
            </a:r>
            <a:endParaRPr lang="en-US" b="1" dirty="0">
              <a:solidFill>
                <a:srgbClr val="5D5C5A"/>
              </a:solidFill>
            </a:endParaRPr>
          </a:p>
          <a:p>
            <a:pPr eaLnBrk="1" hangingPunct="1">
              <a:defRPr/>
            </a:pPr>
            <a:r>
              <a:rPr lang="en-US" b="1" dirty="0">
                <a:solidFill>
                  <a:srgbClr val="5D5C5A"/>
                </a:solidFill>
              </a:rPr>
              <a:t>Time Frames</a:t>
            </a:r>
          </a:p>
          <a:p>
            <a:pPr marL="1085850" lvl="1" indent="-342900" eaLnBrk="1" hangingPunct="1">
              <a:buFont typeface="Wingdings" panose="05000000000000000000" pitchFamily="2" charset="2"/>
              <a:buChar char="Ø"/>
              <a:defRPr/>
            </a:pPr>
            <a:r>
              <a:rPr lang="en-US" b="1" dirty="0">
                <a:solidFill>
                  <a:srgbClr val="FF0000"/>
                </a:solidFill>
              </a:rPr>
              <a:t>Within 1 year New and Relevant evidence can be used for readjudication</a:t>
            </a:r>
          </a:p>
          <a:p>
            <a:pPr marL="1085850" lvl="1" indent="-342900" eaLnBrk="1" hangingPunct="1">
              <a:buFont typeface="Wingdings" panose="05000000000000000000" pitchFamily="2" charset="2"/>
              <a:buChar char="Ø"/>
              <a:defRPr/>
            </a:pPr>
            <a:r>
              <a:rPr lang="en-US" b="1" dirty="0">
                <a:solidFill>
                  <a:srgbClr val="FF0000"/>
                </a:solidFill>
              </a:rPr>
              <a:t>You no longer file a re-adjudication, you would file a 20-0995 or 20-0996)</a:t>
            </a: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42</a:t>
            </a:fld>
            <a:endParaRPr lang="en-US" dirty="0"/>
          </a:p>
        </p:txBody>
      </p:sp>
    </p:spTree>
    <p:extLst>
      <p:ext uri="{BB962C8B-B14F-4D97-AF65-F5344CB8AC3E}">
        <p14:creationId xmlns:p14="http://schemas.microsoft.com/office/powerpoint/2010/main" val="1422049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3537A-3E95-4CB9-A484-2AF6C197D63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0AD23B-19E4-477D-8BCC-E762FA3CA2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076" y="1124712"/>
            <a:ext cx="6089316" cy="4566987"/>
          </a:xfrm>
        </p:spPr>
      </p:pic>
    </p:spTree>
    <p:extLst>
      <p:ext uri="{BB962C8B-B14F-4D97-AF65-F5344CB8AC3E}">
        <p14:creationId xmlns:p14="http://schemas.microsoft.com/office/powerpoint/2010/main" val="384254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676400" y="1371600"/>
            <a:ext cx="6705600" cy="3046988"/>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5D5C5A"/>
                </a:solidFill>
              </a:rPr>
              <a:t>Standardized Forms </a:t>
            </a:r>
          </a:p>
          <a:p>
            <a:pPr algn="ctr" eaLnBrk="1" hangingPunct="1">
              <a:defRPr/>
            </a:pPr>
            <a:r>
              <a:rPr lang="en-US" sz="4800" b="1" dirty="0">
                <a:solidFill>
                  <a:srgbClr val="5D5C5A"/>
                </a:solidFill>
              </a:rPr>
              <a:t>&amp; Fully Developed Claims </a:t>
            </a:r>
          </a:p>
          <a:p>
            <a:pPr algn="ctr" eaLnBrk="1" hangingPunct="1">
              <a:defRPr/>
            </a:pPr>
            <a:endParaRPr lang="en-US" sz="4800" b="1" dirty="0">
              <a:solidFill>
                <a:srgbClr val="5D5C5A"/>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3962400"/>
            <a:ext cx="3429000" cy="2132015"/>
          </a:xfrm>
          <a:prstGeom prst="rect">
            <a:avLst/>
          </a:prstGeom>
        </p:spPr>
      </p:pic>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44</a:t>
            </a:fld>
            <a:endParaRPr lang="en-US"/>
          </a:p>
        </p:txBody>
      </p:sp>
    </p:spTree>
    <p:extLst>
      <p:ext uri="{BB962C8B-B14F-4D97-AF65-F5344CB8AC3E}">
        <p14:creationId xmlns:p14="http://schemas.microsoft.com/office/powerpoint/2010/main" val="931818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6C5E5-137C-4508-A894-3B4B9D84982D}"/>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   There are two rules to help you</a:t>
            </a:r>
            <a:r>
              <a:rPr lang="en-US" sz="2400"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1066C805-C463-40B0-8913-849CF3C2F02B}"/>
              </a:ext>
            </a:extLst>
          </p:cNvPr>
          <p:cNvSpPr>
            <a:spLocks noGrp="1"/>
          </p:cNvSpPr>
          <p:nvPr>
            <p:ph idx="1"/>
          </p:nvPr>
        </p:nvSpPr>
        <p:spPr/>
        <p:txBody>
          <a:bodyPr/>
          <a:lstStyle/>
          <a:p>
            <a:pPr>
              <a:buFont typeface="Wingdings" panose="05000000000000000000" pitchFamily="2" charset="2"/>
              <a:buChar char="Ø"/>
            </a:pPr>
            <a:r>
              <a:rPr lang="en-US" sz="2400" u="sng" dirty="0">
                <a:latin typeface="Arial" panose="020B0604020202020204" pitchFamily="34" charset="0"/>
                <a:cs typeface="Arial" panose="020B0604020202020204" pitchFamily="34" charset="0"/>
              </a:rPr>
              <a:t>Rule One: </a:t>
            </a:r>
            <a:r>
              <a:rPr lang="en-US" sz="2400" dirty="0">
                <a:latin typeface="Arial" panose="020B0604020202020204" pitchFamily="34" charset="0"/>
                <a:cs typeface="Arial" panose="020B0604020202020204" pitchFamily="34" charset="0"/>
              </a:rPr>
              <a:t>When you are in doubt, file a power of attorney form.</a:t>
            </a:r>
          </a:p>
          <a:p>
            <a:pPr marL="0" indent="0">
              <a:buNone/>
            </a:pPr>
            <a:r>
              <a:rPr lang="en-US" sz="2400" dirty="0">
                <a:latin typeface="Arial" panose="020B0604020202020204" pitchFamily="34" charset="0"/>
                <a:cs typeface="Arial" panose="020B0604020202020204" pitchFamily="34" charset="0"/>
              </a:rPr>
              <a:t>What form number is that?</a:t>
            </a:r>
          </a:p>
          <a:p>
            <a:pPr marL="0" indent="0">
              <a:buNone/>
            </a:pPr>
            <a:r>
              <a:rPr lang="en-US" sz="2400" dirty="0">
                <a:latin typeface="Arial" panose="020B0604020202020204" pitchFamily="34" charset="0"/>
                <a:cs typeface="Arial" panose="020B0604020202020204" pitchFamily="34" charset="0"/>
              </a:rPr>
              <a:t>And an Intent to file.</a:t>
            </a:r>
          </a:p>
          <a:p>
            <a:pPr marL="0" indent="0">
              <a:buNone/>
            </a:pPr>
            <a:r>
              <a:rPr lang="en-US" sz="2400" dirty="0">
                <a:latin typeface="Arial" panose="020B0604020202020204" pitchFamily="34" charset="0"/>
                <a:cs typeface="Arial" panose="020B0604020202020204" pitchFamily="34" charset="0"/>
              </a:rPr>
              <a:t>What form number is that?</a:t>
            </a:r>
          </a:p>
          <a:p>
            <a:pPr>
              <a:buFont typeface="Wingdings" panose="05000000000000000000" pitchFamily="2" charset="2"/>
              <a:buChar char="Ø"/>
            </a:pPr>
            <a:r>
              <a:rPr lang="en-US" sz="2400" u="sng" dirty="0">
                <a:latin typeface="Arial" panose="020B0604020202020204" pitchFamily="34" charset="0"/>
                <a:cs typeface="Arial" panose="020B0604020202020204" pitchFamily="34" charset="0"/>
              </a:rPr>
              <a:t>Rule Two: </a:t>
            </a:r>
            <a:r>
              <a:rPr lang="en-US" sz="2400" dirty="0">
                <a:latin typeface="Arial" panose="020B0604020202020204" pitchFamily="34" charset="0"/>
                <a:cs typeface="Arial" panose="020B0604020202020204" pitchFamily="34" charset="0"/>
              </a:rPr>
              <a:t>If you have questions call the NSO office. Call or email us at:</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NSO office phone number (615-695-6384)</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NSO office email dav.vbanas@va.gov</a:t>
            </a:r>
          </a:p>
        </p:txBody>
      </p:sp>
      <p:sp>
        <p:nvSpPr>
          <p:cNvPr id="4" name="Slide Number Placeholder 3">
            <a:extLst>
              <a:ext uri="{FF2B5EF4-FFF2-40B4-BE49-F238E27FC236}">
                <a16:creationId xmlns:a16="http://schemas.microsoft.com/office/drawing/2014/main" id="{89BC55A8-74EE-448F-94DF-24CD9CAF2141}"/>
              </a:ext>
            </a:extLst>
          </p:cNvPr>
          <p:cNvSpPr>
            <a:spLocks noGrp="1"/>
          </p:cNvSpPr>
          <p:nvPr>
            <p:ph type="sldNum" sz="quarter" idx="10"/>
          </p:nvPr>
        </p:nvSpPr>
        <p:spPr/>
        <p:txBody>
          <a:bodyPr/>
          <a:lstStyle/>
          <a:p>
            <a:pPr>
              <a:defRPr/>
            </a:pPr>
            <a:fld id="{74BA9AE0-C864-46DB-8982-32561AC64B92}" type="slidenum">
              <a:rPr lang="en-US" smtClean="0"/>
              <a:pPr>
                <a:defRPr/>
              </a:pPr>
              <a:t>45</a:t>
            </a:fld>
            <a:endParaRPr lang="en-US"/>
          </a:p>
        </p:txBody>
      </p:sp>
    </p:spTree>
    <p:extLst>
      <p:ext uri="{BB962C8B-B14F-4D97-AF65-F5344CB8AC3E}">
        <p14:creationId xmlns:p14="http://schemas.microsoft.com/office/powerpoint/2010/main" val="3052270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4581" name="TextBox 2"/>
          <p:cNvSpPr txBox="1">
            <a:spLocks noChangeArrowheads="1"/>
          </p:cNvSpPr>
          <p:nvPr/>
        </p:nvSpPr>
        <p:spPr bwMode="auto">
          <a:xfrm>
            <a:off x="1905000" y="1571625"/>
            <a:ext cx="670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n-US" altLang="en-US" sz="2400" b="1">
              <a:solidFill>
                <a:srgbClr val="5D5C5A"/>
              </a:solidFill>
              <a:latin typeface="Arial" charset="0"/>
            </a:endParaRPr>
          </a:p>
        </p:txBody>
      </p:sp>
      <p:sp>
        <p:nvSpPr>
          <p:cNvPr id="6" name="TextBox 2"/>
          <p:cNvSpPr txBox="1">
            <a:spLocks noChangeArrowheads="1"/>
          </p:cNvSpPr>
          <p:nvPr/>
        </p:nvSpPr>
        <p:spPr bwMode="auto">
          <a:xfrm>
            <a:off x="1523999" y="990600"/>
            <a:ext cx="7123545"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r>
              <a:rPr lang="en-US" sz="2400" b="1" dirty="0">
                <a:solidFill>
                  <a:srgbClr val="5D5C5A"/>
                </a:solidFill>
              </a:rPr>
              <a:t>Claims must be filed on Standardized Forms:</a:t>
            </a:r>
          </a:p>
          <a:p>
            <a:pPr eaLnBrk="1" hangingPunct="1">
              <a:defRPr/>
            </a:pPr>
            <a:endParaRPr lang="en-US" sz="2400" b="1" dirty="0">
              <a:solidFill>
                <a:srgbClr val="5D5C5A"/>
              </a:solidFill>
            </a:endParaRPr>
          </a:p>
          <a:p>
            <a:pPr marL="342900" indent="-342900" eaLnBrk="1" hangingPunct="1">
              <a:buFont typeface="Wingdings" panose="05000000000000000000" pitchFamily="2" charset="2"/>
              <a:buChar char="Ø"/>
              <a:defRPr/>
            </a:pPr>
            <a:r>
              <a:rPr lang="en-US" sz="2400" b="1" dirty="0">
                <a:solidFill>
                  <a:srgbClr val="5D5C5A"/>
                </a:solidFill>
              </a:rPr>
              <a:t>Compensation claims are required to be filed on VA Form 21-526EZ, </a:t>
            </a:r>
            <a:r>
              <a:rPr lang="en-US" sz="2400" b="1" i="1" dirty="0">
                <a:solidFill>
                  <a:srgbClr val="5D5C5A"/>
                </a:solidFill>
              </a:rPr>
              <a:t>Application for Disability Compensation and Related Compensation Benefits</a:t>
            </a:r>
            <a:r>
              <a:rPr lang="en-US" sz="2400" b="1" dirty="0">
                <a:solidFill>
                  <a:srgbClr val="5D5C5A"/>
                </a:solidFill>
              </a:rPr>
              <a:t>.</a:t>
            </a:r>
          </a:p>
          <a:p>
            <a:pPr marL="342900" indent="-342900" eaLnBrk="1" hangingPunct="1">
              <a:buFont typeface="Wingdings" panose="05000000000000000000" pitchFamily="2" charset="2"/>
              <a:buChar char="Ø"/>
              <a:defRPr/>
            </a:pPr>
            <a:endParaRPr lang="en-US" sz="2400" b="1" dirty="0">
              <a:solidFill>
                <a:srgbClr val="5D5C5A"/>
              </a:solidFill>
            </a:endParaRPr>
          </a:p>
          <a:p>
            <a:pPr marL="342900" indent="-342900" eaLnBrk="1" hangingPunct="1">
              <a:buFont typeface="Wingdings" panose="05000000000000000000" pitchFamily="2" charset="2"/>
              <a:buChar char="Ø"/>
              <a:defRPr/>
            </a:pPr>
            <a:r>
              <a:rPr lang="en-US" sz="2400" b="1" dirty="0">
                <a:solidFill>
                  <a:srgbClr val="5D5C5A"/>
                </a:solidFill>
              </a:rPr>
              <a:t>Pension claims must be filed on VA Form </a:t>
            </a:r>
          </a:p>
          <a:p>
            <a:pPr eaLnBrk="1" hangingPunct="1">
              <a:defRPr/>
            </a:pPr>
            <a:r>
              <a:rPr lang="en-US" sz="2400" b="1" dirty="0">
                <a:solidFill>
                  <a:srgbClr val="5D5C5A"/>
                </a:solidFill>
              </a:rPr>
              <a:t>    21P-527EZ, </a:t>
            </a:r>
            <a:r>
              <a:rPr lang="en-US" sz="2400" b="1" i="1" dirty="0">
                <a:solidFill>
                  <a:srgbClr val="5D5C5A"/>
                </a:solidFill>
              </a:rPr>
              <a:t>Application for Pension</a:t>
            </a:r>
            <a:r>
              <a:rPr lang="en-US" sz="2400" b="1" dirty="0">
                <a:solidFill>
                  <a:srgbClr val="5D5C5A"/>
                </a:solidFill>
              </a:rPr>
              <a:t>.</a:t>
            </a:r>
          </a:p>
          <a:p>
            <a:pPr marL="342900" indent="-342900" eaLnBrk="1" hangingPunct="1">
              <a:buFont typeface="Wingdings" panose="05000000000000000000" pitchFamily="2" charset="2"/>
              <a:buChar char="Ø"/>
              <a:defRPr/>
            </a:pPr>
            <a:endParaRPr lang="en-US" sz="2400" b="1" dirty="0">
              <a:solidFill>
                <a:srgbClr val="5D5C5A"/>
              </a:solidFill>
            </a:endParaRPr>
          </a:p>
          <a:p>
            <a:pPr marL="342900" indent="-342900" eaLnBrk="1" hangingPunct="1">
              <a:buFont typeface="Wingdings" panose="05000000000000000000" pitchFamily="2" charset="2"/>
              <a:buChar char="Ø"/>
              <a:defRPr/>
            </a:pPr>
            <a:r>
              <a:rPr lang="en-US" sz="2400" b="1" dirty="0">
                <a:solidFill>
                  <a:srgbClr val="5D5C5A"/>
                </a:solidFill>
              </a:rPr>
              <a:t>Survivor’s claims must be filed on VA Form </a:t>
            </a:r>
          </a:p>
          <a:p>
            <a:pPr eaLnBrk="1" hangingPunct="1">
              <a:defRPr/>
            </a:pPr>
            <a:r>
              <a:rPr lang="en-US" sz="2400" b="1" dirty="0">
                <a:solidFill>
                  <a:srgbClr val="5D5C5A"/>
                </a:solidFill>
              </a:rPr>
              <a:t>    21P-534EZ, </a:t>
            </a:r>
            <a:r>
              <a:rPr lang="en-US" sz="2400" b="1" i="1" dirty="0">
                <a:solidFill>
                  <a:srgbClr val="5D5C5A"/>
                </a:solidFill>
              </a:rPr>
              <a:t>Application for DIC, Death</a:t>
            </a:r>
          </a:p>
          <a:p>
            <a:pPr eaLnBrk="1" hangingPunct="1">
              <a:defRPr/>
            </a:pPr>
            <a:r>
              <a:rPr lang="en-US" sz="2400" b="1" i="1" dirty="0">
                <a:solidFill>
                  <a:srgbClr val="5D5C5A"/>
                </a:solidFill>
              </a:rPr>
              <a:t>    Pension, and/or Accrued Benefits</a:t>
            </a:r>
            <a:r>
              <a:rPr lang="en-US" sz="2400" b="1" dirty="0">
                <a:solidFill>
                  <a:srgbClr val="5D5C5A"/>
                </a:solidFill>
              </a:rPr>
              <a:t>.</a:t>
            </a:r>
          </a:p>
        </p:txBody>
      </p:sp>
      <p:sp>
        <p:nvSpPr>
          <p:cNvPr id="24583" name="TextBox 1"/>
          <p:cNvSpPr txBox="1">
            <a:spLocks noChangeArrowheads="1"/>
          </p:cNvSpPr>
          <p:nvPr/>
        </p:nvSpPr>
        <p:spPr bwMode="auto">
          <a:xfrm>
            <a:off x="2971800" y="221903"/>
            <a:ext cx="56757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just" eaLnBrk="1" hangingPunct="1">
              <a:spcBef>
                <a:spcPct val="0"/>
              </a:spcBef>
              <a:buFontTx/>
              <a:buNone/>
            </a:pPr>
            <a:r>
              <a:rPr lang="en-US" altLang="en-US" sz="2400" b="1" dirty="0">
                <a:solidFill>
                  <a:srgbClr val="005D7D"/>
                </a:solidFill>
                <a:latin typeface="Arial" charset="0"/>
              </a:rPr>
              <a:t>DSO-CSO Level II Training</a:t>
            </a:r>
          </a:p>
        </p:txBody>
      </p:sp>
      <p:sp>
        <p:nvSpPr>
          <p:cNvPr id="2" name="Rectangle 1"/>
          <p:cNvSpPr/>
          <p:nvPr/>
        </p:nvSpPr>
        <p:spPr>
          <a:xfrm>
            <a:off x="6324600" y="6400800"/>
            <a:ext cx="2419161" cy="307777"/>
          </a:xfrm>
          <a:prstGeom prst="rect">
            <a:avLst/>
          </a:prstGeom>
        </p:spPr>
        <p:txBody>
          <a:bodyPr wrap="square">
            <a:spAutoFit/>
          </a:bodyPr>
          <a:lstStyle/>
          <a:p>
            <a:pPr lvl="0"/>
            <a:r>
              <a:rPr lang="en-US" sz="1400" dirty="0">
                <a:solidFill>
                  <a:prstClr val="black"/>
                </a:solidFill>
              </a:rPr>
              <a:t>Page 70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603"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990600"/>
            <a:ext cx="7162800" cy="3046988"/>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r>
              <a:rPr lang="en-US" sz="2400" b="1" dirty="0">
                <a:solidFill>
                  <a:srgbClr val="5D5C5A"/>
                </a:solidFill>
              </a:rPr>
              <a:t>Fully Developed Claims</a:t>
            </a:r>
          </a:p>
          <a:p>
            <a:pPr>
              <a:defRPr/>
            </a:pPr>
            <a:endParaRPr lang="en-US" sz="2400" b="1" dirty="0">
              <a:solidFill>
                <a:srgbClr val="5D5C5A"/>
              </a:solidFill>
            </a:endParaRPr>
          </a:p>
          <a:p>
            <a:pPr marL="342900" indent="-342900">
              <a:buFont typeface="Wingdings" panose="05000000000000000000" pitchFamily="2" charset="2"/>
              <a:buChar char="Ø"/>
              <a:defRPr/>
            </a:pPr>
            <a:r>
              <a:rPr lang="en-US" sz="2400" b="1" dirty="0">
                <a:solidFill>
                  <a:srgbClr val="5D5C5A"/>
                </a:solidFill>
              </a:rPr>
              <a:t>Inform Claimants they should only provide information to DAV, not directly the to VA.</a:t>
            </a:r>
          </a:p>
          <a:p>
            <a:pPr>
              <a:defRPr/>
            </a:pPr>
            <a:r>
              <a:rPr lang="en-US" sz="2400" b="1" dirty="0">
                <a:solidFill>
                  <a:srgbClr val="5D5C5A"/>
                </a:solidFill>
              </a:rPr>
              <a:t> </a:t>
            </a:r>
          </a:p>
          <a:p>
            <a:pPr marL="342900" indent="-342900">
              <a:buFont typeface="Wingdings" panose="05000000000000000000" pitchFamily="2" charset="2"/>
              <a:buChar char="Ø"/>
              <a:defRPr/>
            </a:pPr>
            <a:r>
              <a:rPr lang="en-US" sz="2400" b="1" dirty="0">
                <a:solidFill>
                  <a:srgbClr val="5D5C5A"/>
                </a:solidFill>
              </a:rPr>
              <a:t>Claimants should obtain all evidence, and then provide it with a completed EZ form.</a:t>
            </a:r>
          </a:p>
          <a:p>
            <a:pPr>
              <a:defRPr/>
            </a:pPr>
            <a:r>
              <a:rPr lang="en-US" sz="2400" b="1" dirty="0">
                <a:solidFill>
                  <a:srgbClr val="5D5C5A"/>
                </a:solidFill>
              </a:rPr>
              <a:t> </a:t>
            </a:r>
          </a:p>
        </p:txBody>
      </p:sp>
      <p:sp>
        <p:nvSpPr>
          <p:cNvPr id="2" name="Rectangle 1"/>
          <p:cNvSpPr/>
          <p:nvPr/>
        </p:nvSpPr>
        <p:spPr>
          <a:xfrm>
            <a:off x="5943600" y="6400800"/>
            <a:ext cx="2767693" cy="307777"/>
          </a:xfrm>
          <a:prstGeom prst="rect">
            <a:avLst/>
          </a:prstGeom>
        </p:spPr>
        <p:txBody>
          <a:bodyPr wrap="square">
            <a:spAutoFit/>
          </a:bodyPr>
          <a:lstStyle/>
          <a:p>
            <a:pPr lvl="0"/>
            <a:r>
              <a:rPr lang="en-US" sz="1400" dirty="0">
                <a:solidFill>
                  <a:prstClr val="black"/>
                </a:solidFill>
              </a:rPr>
              <a:t>Pages 69-70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6627"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1066800"/>
            <a:ext cx="7162800" cy="5262979"/>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Fully Developed Claims</a:t>
            </a:r>
          </a:p>
          <a:p>
            <a:pPr lvl="0" algn="ctr" eaLnBrk="1" hangingPunct="1">
              <a:defRPr/>
            </a:pPr>
            <a:endParaRPr lang="en-US" sz="2400" b="1" dirty="0">
              <a:solidFill>
                <a:srgbClr val="5D5C5A"/>
              </a:solidFill>
              <a:ea typeface="MS PGothic" pitchFamily="34" charset="-128"/>
            </a:endParaRPr>
          </a:p>
          <a:p>
            <a:pPr marL="342900" indent="-342900">
              <a:buFont typeface="Wingdings" panose="05000000000000000000" pitchFamily="2" charset="2"/>
              <a:buChar char="Ø"/>
              <a:defRPr/>
            </a:pPr>
            <a:r>
              <a:rPr lang="en-US" sz="2400" b="1" dirty="0">
                <a:solidFill>
                  <a:srgbClr val="5D5C5A"/>
                </a:solidFill>
              </a:rPr>
              <a:t>Once the FDC claim is submitted, it is recommended </a:t>
            </a:r>
            <a:r>
              <a:rPr lang="en-US" sz="2400" b="1" u="sng" dirty="0">
                <a:solidFill>
                  <a:srgbClr val="5D5C5A"/>
                </a:solidFill>
              </a:rPr>
              <a:t>no other evidence</a:t>
            </a:r>
            <a:r>
              <a:rPr lang="en-US" sz="2400" b="1" dirty="0">
                <a:solidFill>
                  <a:srgbClr val="5D5C5A"/>
                </a:solidFill>
              </a:rPr>
              <a:t> be submitted or the claim will be removed from FDC Processing.</a:t>
            </a:r>
          </a:p>
          <a:p>
            <a:pPr>
              <a:defRPr/>
            </a:pPr>
            <a:r>
              <a:rPr lang="en-US" sz="2400" b="1" dirty="0">
                <a:solidFill>
                  <a:srgbClr val="5D5C5A"/>
                </a:solidFill>
              </a:rPr>
              <a:t> </a:t>
            </a:r>
          </a:p>
          <a:p>
            <a:pPr marL="342900" indent="-342900">
              <a:buFont typeface="Wingdings" panose="05000000000000000000" pitchFamily="2" charset="2"/>
              <a:buChar char="Ø"/>
              <a:defRPr/>
            </a:pPr>
            <a:r>
              <a:rPr lang="en-US" sz="2400" b="1" dirty="0">
                <a:solidFill>
                  <a:srgbClr val="5D5C5A"/>
                </a:solidFill>
              </a:rPr>
              <a:t>Once the formal FDC claim is submitted, Any subsequent claim will remove the original claim from the FDC</a:t>
            </a:r>
            <a:endParaRPr lang="en-US" sz="2400" b="1" dirty="0">
              <a:solidFill>
                <a:srgbClr val="5D5C5A"/>
              </a:solidFill>
              <a:ea typeface="MS PGothic" pitchFamily="34" charset="-128"/>
            </a:endParaRPr>
          </a:p>
          <a:p>
            <a:pPr eaLnBrk="1" hangingPunct="1">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Complete VA Form 21-22 and VA Form </a:t>
            </a:r>
            <a:r>
              <a:rPr lang="en-US" sz="2400" b="1" dirty="0">
                <a:solidFill>
                  <a:srgbClr val="0070C0"/>
                </a:solidFill>
              </a:rPr>
              <a:t>21-0966</a:t>
            </a:r>
            <a:r>
              <a:rPr lang="en-US" sz="2400" b="1" dirty="0">
                <a:solidFill>
                  <a:schemeClr val="tx1">
                    <a:lumMod val="60000"/>
                    <a:lumOff val="40000"/>
                  </a:schemeClr>
                </a:solidFill>
              </a:rPr>
              <a:t> Intent to File a Claim. </a:t>
            </a:r>
          </a:p>
          <a:p>
            <a:pPr eaLnBrk="1" hangingPunct="1">
              <a:defRPr/>
            </a:pPr>
            <a:endParaRPr lang="en-US" sz="2400" b="1" dirty="0">
              <a:solidFill>
                <a:schemeClr val="tx1">
                  <a:lumMod val="60000"/>
                  <a:lumOff val="40000"/>
                </a:schemeClr>
              </a:solidFill>
            </a:endParaRPr>
          </a:p>
        </p:txBody>
      </p:sp>
      <p:sp>
        <p:nvSpPr>
          <p:cNvPr id="3" name="Rectangle 2"/>
          <p:cNvSpPr/>
          <p:nvPr/>
        </p:nvSpPr>
        <p:spPr>
          <a:xfrm>
            <a:off x="6019800" y="6400800"/>
            <a:ext cx="2661557" cy="307777"/>
          </a:xfrm>
          <a:prstGeom prst="rect">
            <a:avLst/>
          </a:prstGeom>
        </p:spPr>
        <p:txBody>
          <a:bodyPr wrap="square">
            <a:spAutoFit/>
          </a:bodyPr>
          <a:lstStyle/>
          <a:p>
            <a:pPr lvl="0"/>
            <a:r>
              <a:rPr lang="en-US" sz="1400" dirty="0">
                <a:solidFill>
                  <a:prstClr val="black"/>
                </a:solidFill>
              </a:rPr>
              <a:t>Pages 69-70 Training Guide </a:t>
            </a:r>
          </a:p>
        </p:txBody>
      </p:sp>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6627"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1066800"/>
            <a:ext cx="7162800" cy="3046988"/>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Fully Developed Claims</a:t>
            </a:r>
          </a:p>
          <a:p>
            <a:pPr marL="342900" indent="-342900" eaLnBrk="1" hangingPunct="1">
              <a:buFont typeface="Wingdings" panose="05000000000000000000" pitchFamily="2" charset="2"/>
              <a:buChar char="Ø"/>
              <a:defRPr/>
            </a:pPr>
            <a:endParaRPr lang="en-US" sz="2400" b="1" dirty="0">
              <a:solidFill>
                <a:srgbClr val="5D5C5A"/>
              </a:solidFill>
              <a:ea typeface="MS PGothic" pitchFamily="34" charset="-128"/>
            </a:endParaRPr>
          </a:p>
          <a:p>
            <a:pPr marL="342900" indent="-342900" eaLnBrk="1" hangingPunct="1">
              <a:buFont typeface="Wingdings" panose="05000000000000000000" pitchFamily="2" charset="2"/>
              <a:buChar char="Ø"/>
              <a:defRPr/>
            </a:pPr>
            <a:r>
              <a:rPr lang="en-US" sz="2400" b="1" dirty="0">
                <a:solidFill>
                  <a:srgbClr val="FF0000"/>
                </a:solidFill>
              </a:rPr>
              <a:t>The VA Form 21-0966 protects an effective date for up to one year!</a:t>
            </a:r>
          </a:p>
          <a:p>
            <a:pPr marL="342900" indent="-342900" eaLnBrk="1" hangingPunct="1">
              <a:buFont typeface="Wingdings" panose="05000000000000000000" pitchFamily="2" charset="2"/>
              <a:buChar char="Ø"/>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WHEN IN DOUBT, COMPLETE AN INTENT TO FILE.</a:t>
            </a:r>
          </a:p>
          <a:p>
            <a:pPr lvl="0" algn="ctr" eaLnBrk="1" hangingPunct="1">
              <a:defRPr/>
            </a:pPr>
            <a:endParaRPr lang="en-US" sz="2400" b="1" dirty="0">
              <a:solidFill>
                <a:srgbClr val="5D5C5A"/>
              </a:solidFill>
              <a:ea typeface="MS PGothic" pitchFamily="34" charset="-128"/>
            </a:endParaRPr>
          </a:p>
        </p:txBody>
      </p:sp>
      <p:sp>
        <p:nvSpPr>
          <p:cNvPr id="3" name="Rectangle 2"/>
          <p:cNvSpPr/>
          <p:nvPr/>
        </p:nvSpPr>
        <p:spPr>
          <a:xfrm>
            <a:off x="6019800" y="6400800"/>
            <a:ext cx="2661557" cy="307777"/>
          </a:xfrm>
          <a:prstGeom prst="rect">
            <a:avLst/>
          </a:prstGeom>
        </p:spPr>
        <p:txBody>
          <a:bodyPr wrap="square">
            <a:spAutoFit/>
          </a:bodyPr>
          <a:lstStyle/>
          <a:p>
            <a:pPr lvl="0"/>
            <a:r>
              <a:rPr lang="en-US" sz="1400" dirty="0">
                <a:solidFill>
                  <a:prstClr val="black"/>
                </a:solidFill>
              </a:rPr>
              <a:t>Pages 69-70 Training Guide </a:t>
            </a:r>
          </a:p>
        </p:txBody>
      </p:sp>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49</a:t>
            </a:fld>
            <a:endParaRPr lang="en-US"/>
          </a:p>
        </p:txBody>
      </p:sp>
    </p:spTree>
    <p:extLst>
      <p:ext uri="{BB962C8B-B14F-4D97-AF65-F5344CB8AC3E}">
        <p14:creationId xmlns:p14="http://schemas.microsoft.com/office/powerpoint/2010/main" val="375034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600200" y="982176"/>
            <a:ext cx="6705600" cy="4893647"/>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Mission &amp; Purpose of DSO-CSO</a:t>
            </a:r>
          </a:p>
          <a:p>
            <a:pPr algn="ctr" eaLnBrk="1" hangingPunct="1">
              <a:defRPr/>
            </a:pPr>
            <a:endParaRPr lang="en-US" b="1" dirty="0">
              <a:solidFill>
                <a:srgbClr val="5D5C5A"/>
              </a:solidFill>
            </a:endParaRPr>
          </a:p>
          <a:p>
            <a:pPr marL="342900" indent="-342900" eaLnBrk="1" hangingPunct="1">
              <a:buFont typeface="Wingdings" panose="05000000000000000000" pitchFamily="2" charset="2"/>
              <a:buChar char="Ø"/>
              <a:defRPr/>
            </a:pPr>
            <a:r>
              <a:rPr lang="en-US" b="1" dirty="0">
                <a:solidFill>
                  <a:srgbClr val="FF0000"/>
                </a:solidFill>
              </a:rPr>
              <a:t>To gather information to assist in obtaining benefits and services available to veterans, their dependents and survivors</a:t>
            </a:r>
            <a:r>
              <a:rPr lang="en-US" b="1" dirty="0">
                <a:solidFill>
                  <a:srgbClr val="5D5C5A"/>
                </a:solidFill>
              </a:rPr>
              <a:t>.</a:t>
            </a:r>
          </a:p>
          <a:p>
            <a:pPr marL="342900" indent="-342900" eaLnBrk="1" hangingPunct="1">
              <a:buFont typeface="Arial" panose="020B0604020202020204" pitchFamily="34" charset="0"/>
              <a:buChar char="•"/>
              <a:defRPr/>
            </a:pPr>
            <a:endParaRPr lang="en-US" b="1" dirty="0">
              <a:solidFill>
                <a:srgbClr val="5D5C5A"/>
              </a:solidFill>
            </a:endParaRPr>
          </a:p>
          <a:p>
            <a:pPr marL="342900" indent="-342900" eaLnBrk="1" hangingPunct="1">
              <a:buFont typeface="Wingdings" panose="05000000000000000000" pitchFamily="2" charset="2"/>
              <a:buChar char="Ø"/>
              <a:defRPr/>
            </a:pPr>
            <a:r>
              <a:rPr lang="en-US" b="1" dirty="0">
                <a:solidFill>
                  <a:srgbClr val="5D5C5A"/>
                </a:solidFill>
              </a:rPr>
              <a:t>To advise and direct claimants </a:t>
            </a:r>
          </a:p>
          <a:p>
            <a:pPr marL="342900" indent="-342900" eaLnBrk="1" hangingPunct="1">
              <a:buFont typeface="Arial" panose="020B0604020202020204" pitchFamily="34" charset="0"/>
              <a:buChar char="•"/>
              <a:defRPr/>
            </a:pPr>
            <a:endParaRPr lang="en-US" b="1" dirty="0">
              <a:solidFill>
                <a:srgbClr val="5D5C5A"/>
              </a:solidFill>
            </a:endParaRPr>
          </a:p>
          <a:p>
            <a:pPr marL="342900" indent="-342900" eaLnBrk="1" hangingPunct="1">
              <a:buFont typeface="Wingdings" panose="05000000000000000000" pitchFamily="2" charset="2"/>
              <a:buChar char="Ø"/>
              <a:defRPr/>
            </a:pPr>
            <a:r>
              <a:rPr lang="en-US" b="1" dirty="0">
                <a:solidFill>
                  <a:srgbClr val="FF0000"/>
                </a:solidFill>
              </a:rPr>
              <a:t>To forward all communication and information to the DAV National Service Office of jurisdiction</a:t>
            </a:r>
          </a:p>
          <a:p>
            <a:pPr eaLnBrk="1" hangingPunct="1">
              <a:defRPr/>
            </a:pPr>
            <a:endParaRPr lang="en-US" b="1" dirty="0">
              <a:solidFill>
                <a:srgbClr val="5D5C5A"/>
              </a:solidFill>
            </a:endParaRPr>
          </a:p>
        </p:txBody>
      </p:sp>
      <p:sp>
        <p:nvSpPr>
          <p:cNvPr id="2" name="TextBox 1"/>
          <p:cNvSpPr txBox="1"/>
          <p:nvPr/>
        </p:nvSpPr>
        <p:spPr>
          <a:xfrm>
            <a:off x="6477000" y="6389132"/>
            <a:ext cx="2067963" cy="307777"/>
          </a:xfrm>
          <a:prstGeom prst="rect">
            <a:avLst/>
          </a:prstGeom>
          <a:noFill/>
        </p:spPr>
        <p:txBody>
          <a:bodyPr wrap="square" rtlCol="0">
            <a:spAutoFit/>
          </a:bodyPr>
          <a:lstStyle/>
          <a:p>
            <a:r>
              <a:rPr lang="en-US" sz="1400" dirty="0"/>
              <a:t>Page 53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5</a:t>
            </a:fld>
            <a:endParaRPr lang="en-US"/>
          </a:p>
        </p:txBody>
      </p:sp>
    </p:spTree>
    <p:extLst>
      <p:ext uri="{BB962C8B-B14F-4D97-AF65-F5344CB8AC3E}">
        <p14:creationId xmlns:p14="http://schemas.microsoft.com/office/powerpoint/2010/main" val="3703741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E282-7519-49ED-B587-6300C165AC09}"/>
              </a:ext>
            </a:extLst>
          </p:cNvPr>
          <p:cNvSpPr>
            <a:spLocks noGrp="1"/>
          </p:cNvSpPr>
          <p:nvPr>
            <p:ph type="title"/>
          </p:nvPr>
        </p:nvSpPr>
        <p:spPr/>
        <p:txBody>
          <a:bodyPr/>
          <a:lstStyle/>
          <a:p>
            <a:r>
              <a:rPr lang="en-US" dirty="0"/>
              <a:t>NSO OFFICE NASHVILLE</a:t>
            </a:r>
          </a:p>
        </p:txBody>
      </p:sp>
      <p:sp>
        <p:nvSpPr>
          <p:cNvPr id="3" name="Content Placeholder 2">
            <a:extLst>
              <a:ext uri="{FF2B5EF4-FFF2-40B4-BE49-F238E27FC236}">
                <a16:creationId xmlns:a16="http://schemas.microsoft.com/office/drawing/2014/main" id="{CC7F2A94-0A60-4F87-BD5B-8F2EB5A5602B}"/>
              </a:ext>
            </a:extLst>
          </p:cNvPr>
          <p:cNvSpPr>
            <a:spLocks noGrp="1"/>
          </p:cNvSpPr>
          <p:nvPr>
            <p:ph idx="1"/>
          </p:nvPr>
        </p:nvSpPr>
        <p:spPr/>
        <p:txBody>
          <a:bodyPr/>
          <a:lstStyle/>
          <a:p>
            <a:pPr>
              <a:buFont typeface="Wingdings" panose="05000000000000000000" pitchFamily="2" charset="2"/>
              <a:buChar char="Ø"/>
            </a:pPr>
            <a:r>
              <a:rPr lang="en-US" dirty="0"/>
              <a:t>Our number is: 615-695-6384</a:t>
            </a:r>
          </a:p>
          <a:p>
            <a:endParaRPr lang="en-US" dirty="0"/>
          </a:p>
          <a:p>
            <a:pPr>
              <a:buFont typeface="Wingdings" panose="05000000000000000000" pitchFamily="2" charset="2"/>
              <a:buChar char="Ø"/>
            </a:pPr>
            <a:r>
              <a:rPr lang="en-US" dirty="0"/>
              <a:t>If we cannot be reached, you can speak with any NSO at the tollfree number:</a:t>
            </a:r>
          </a:p>
        </p:txBody>
      </p:sp>
      <p:sp>
        <p:nvSpPr>
          <p:cNvPr id="4" name="Slide Number Placeholder 3">
            <a:extLst>
              <a:ext uri="{FF2B5EF4-FFF2-40B4-BE49-F238E27FC236}">
                <a16:creationId xmlns:a16="http://schemas.microsoft.com/office/drawing/2014/main" id="{787A2FB8-8E04-41F0-A066-52C9ED6596C1}"/>
              </a:ext>
            </a:extLst>
          </p:cNvPr>
          <p:cNvSpPr>
            <a:spLocks noGrp="1"/>
          </p:cNvSpPr>
          <p:nvPr>
            <p:ph type="sldNum" sz="quarter" idx="10"/>
          </p:nvPr>
        </p:nvSpPr>
        <p:spPr/>
        <p:txBody>
          <a:bodyPr/>
          <a:lstStyle/>
          <a:p>
            <a:pPr>
              <a:defRPr/>
            </a:pPr>
            <a:fld id="{74BA9AE0-C864-46DB-8982-32561AC64B92}" type="slidenum">
              <a:rPr lang="en-US" smtClean="0"/>
              <a:pPr>
                <a:defRPr/>
              </a:pPr>
              <a:t>50</a:t>
            </a:fld>
            <a:endParaRPr lang="en-US"/>
          </a:p>
        </p:txBody>
      </p:sp>
    </p:spTree>
    <p:extLst>
      <p:ext uri="{BB962C8B-B14F-4D97-AF65-F5344CB8AC3E}">
        <p14:creationId xmlns:p14="http://schemas.microsoft.com/office/powerpoint/2010/main" val="34906305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990600"/>
            <a:ext cx="7162800" cy="5262979"/>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sz="2400" b="1" dirty="0">
                <a:solidFill>
                  <a:schemeClr val="tx1">
                    <a:lumMod val="60000"/>
                    <a:lumOff val="40000"/>
                  </a:schemeClr>
                </a:solidFill>
              </a:rPr>
              <a:t>NSO Office Coordination: </a:t>
            </a:r>
          </a:p>
          <a:p>
            <a:pPr marL="342900" indent="-342900" eaLnBrk="1" hangingPunct="1">
              <a:buFont typeface="Arial" pitchFamily="34" charset="0"/>
              <a:buChar char="•"/>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DSOs and CSOs must maintain close communication with the DAV National Service Office to ensure that the FDC process is utilized to greatest advantage, and that a properly developed claim is submitted for NSO review and rapid VA adjudication and rating decision.</a:t>
            </a:r>
          </a:p>
          <a:p>
            <a:pPr marL="342900" indent="-342900" eaLnBrk="1" hangingPunct="1">
              <a:buFont typeface="Arial" pitchFamily="34" charset="0"/>
              <a:buChar char="•"/>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Claimant education is key – ensure the person using FDC understands that certain actions can move their claim out of FDC into the traditional (slow) process.</a:t>
            </a:r>
          </a:p>
        </p:txBody>
      </p:sp>
      <p:sp>
        <p:nvSpPr>
          <p:cNvPr id="2" name="Rectangle 1"/>
          <p:cNvSpPr/>
          <p:nvPr/>
        </p:nvSpPr>
        <p:spPr>
          <a:xfrm>
            <a:off x="6172201" y="6417129"/>
            <a:ext cx="2514600" cy="307777"/>
          </a:xfrm>
          <a:prstGeom prst="rect">
            <a:avLst/>
          </a:prstGeom>
        </p:spPr>
        <p:txBody>
          <a:bodyPr wrap="square">
            <a:spAutoFit/>
          </a:bodyPr>
          <a:lstStyle/>
          <a:p>
            <a:pPr lvl="0"/>
            <a:r>
              <a:rPr lang="en-US" sz="1400" dirty="0">
                <a:solidFill>
                  <a:prstClr val="black"/>
                </a:solidFill>
              </a:rPr>
              <a:t>Page 71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676400" y="1066800"/>
            <a:ext cx="6705600" cy="3046988"/>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5D5C5A"/>
                </a:solidFill>
              </a:rPr>
              <a:t>DBQ’s, VA Exams, </a:t>
            </a:r>
          </a:p>
          <a:p>
            <a:pPr algn="ctr" eaLnBrk="1" hangingPunct="1">
              <a:defRPr/>
            </a:pPr>
            <a:r>
              <a:rPr lang="en-US" sz="4800" b="1" dirty="0">
                <a:solidFill>
                  <a:srgbClr val="5D5C5A"/>
                </a:solidFill>
              </a:rPr>
              <a:t>&amp; </a:t>
            </a:r>
          </a:p>
          <a:p>
            <a:pPr algn="ctr" eaLnBrk="1" hangingPunct="1">
              <a:defRPr/>
            </a:pPr>
            <a:r>
              <a:rPr lang="en-US" sz="4800" b="1" dirty="0">
                <a:solidFill>
                  <a:srgbClr val="5D5C5A"/>
                </a:solidFill>
              </a:rPr>
              <a:t>Combined Ratings</a:t>
            </a:r>
          </a:p>
          <a:p>
            <a:pPr algn="ctr" eaLnBrk="1" hangingPunct="1">
              <a:defRPr/>
            </a:pPr>
            <a:endParaRPr lang="en-US" sz="4800" b="1" dirty="0">
              <a:solidFill>
                <a:srgbClr val="5D5C5A"/>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810000"/>
            <a:ext cx="4505325" cy="2438400"/>
          </a:xfrm>
          <a:prstGeom prst="rect">
            <a:avLst/>
          </a:prstGeom>
        </p:spPr>
      </p:pic>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52</a:t>
            </a:fld>
            <a:endParaRPr lang="en-US"/>
          </a:p>
        </p:txBody>
      </p:sp>
    </p:spTree>
    <p:extLst>
      <p:ext uri="{BB962C8B-B14F-4D97-AF65-F5344CB8AC3E}">
        <p14:creationId xmlns:p14="http://schemas.microsoft.com/office/powerpoint/2010/main" val="2156912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990600"/>
            <a:ext cx="7162800" cy="4154984"/>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Disability Benefits Questionnaire (DBQ)</a:t>
            </a:r>
          </a:p>
          <a:p>
            <a:pPr lvl="0" eaLnBrk="1" hangingPunct="1">
              <a:defRPr/>
            </a:pPr>
            <a:endParaRPr lang="en-US" sz="2400" b="1" dirty="0">
              <a:solidFill>
                <a:srgbClr val="5D5C5A"/>
              </a:solidFill>
              <a:ea typeface="MS PGothic" pitchFamily="34" charset="-128"/>
            </a:endParaRPr>
          </a:p>
          <a:p>
            <a:pPr lvl="0" eaLnBrk="1" hangingPunct="1">
              <a:defRPr/>
            </a:pPr>
            <a:r>
              <a:rPr lang="en-US" sz="2400" b="1" dirty="0">
                <a:solidFill>
                  <a:srgbClr val="5D5C5A"/>
                </a:solidFill>
                <a:ea typeface="MS PGothic" pitchFamily="34" charset="-128"/>
              </a:rPr>
              <a:t>Purpose of DBQ is to streamline the collection of necessary medical evidence for the process of a claim and in some cases to eliminate the need for a VA Compensation and Pension examination.</a:t>
            </a:r>
          </a:p>
          <a:p>
            <a:pPr lvl="0" eaLnBrk="1" hangingPunct="1">
              <a:defRPr/>
            </a:pPr>
            <a:endParaRPr 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defRPr/>
            </a:pPr>
            <a:r>
              <a:rPr lang="en-US" sz="2400" b="1" dirty="0">
                <a:solidFill>
                  <a:schemeClr val="tx1">
                    <a:lumMod val="65000"/>
                    <a:lumOff val="35000"/>
                  </a:schemeClr>
                </a:solidFill>
                <a:ea typeface="MS PGothic" pitchFamily="34" charset="-128"/>
              </a:rPr>
              <a:t>Who can complete a DBQ?</a:t>
            </a:r>
          </a:p>
          <a:p>
            <a:pPr lvl="0" eaLnBrk="1" hangingPunct="1">
              <a:defRPr/>
            </a:pPr>
            <a:r>
              <a:rPr lang="en-US" sz="2400" b="1" dirty="0">
                <a:solidFill>
                  <a:schemeClr val="tx1">
                    <a:lumMod val="65000"/>
                    <a:lumOff val="35000"/>
                  </a:schemeClr>
                </a:solidFill>
                <a:ea typeface="MS PGothic" pitchFamily="34" charset="-128"/>
              </a:rPr>
              <a:t>	Any competent medical professional,</a:t>
            </a:r>
          </a:p>
          <a:p>
            <a:pPr lvl="0" eaLnBrk="1" hangingPunct="1">
              <a:defRPr/>
            </a:pPr>
            <a:r>
              <a:rPr lang="en-US" sz="2400" b="1" dirty="0">
                <a:solidFill>
                  <a:schemeClr val="tx1">
                    <a:lumMod val="65000"/>
                    <a:lumOff val="35000"/>
                  </a:schemeClr>
                </a:solidFill>
                <a:ea typeface="MS PGothic" pitchFamily="34" charset="-128"/>
              </a:rPr>
              <a:t>	either </a:t>
            </a:r>
            <a:r>
              <a:rPr lang="en-US" sz="2400" b="1" u="sng" dirty="0">
                <a:solidFill>
                  <a:schemeClr val="tx1">
                    <a:lumMod val="65000"/>
                    <a:lumOff val="35000"/>
                  </a:schemeClr>
                </a:solidFill>
                <a:ea typeface="MS PGothic" pitchFamily="34" charset="-128"/>
              </a:rPr>
              <a:t>VA</a:t>
            </a:r>
            <a:r>
              <a:rPr lang="en-US" sz="2400" b="1" dirty="0">
                <a:solidFill>
                  <a:schemeClr val="tx1">
                    <a:lumMod val="65000"/>
                    <a:lumOff val="35000"/>
                  </a:schemeClr>
                </a:solidFill>
                <a:ea typeface="MS PGothic" pitchFamily="34" charset="-128"/>
              </a:rPr>
              <a:t> or </a:t>
            </a:r>
            <a:r>
              <a:rPr lang="en-US" sz="2400" b="1" u="sng" dirty="0">
                <a:solidFill>
                  <a:schemeClr val="tx1">
                    <a:lumMod val="65000"/>
                    <a:lumOff val="35000"/>
                  </a:schemeClr>
                </a:solidFill>
                <a:ea typeface="MS PGothic" pitchFamily="34" charset="-128"/>
              </a:rPr>
              <a:t>private</a:t>
            </a:r>
            <a:r>
              <a:rPr lang="en-US" sz="2400" b="1" dirty="0">
                <a:solidFill>
                  <a:schemeClr val="tx1">
                    <a:lumMod val="65000"/>
                    <a:lumOff val="35000"/>
                  </a:schemeClr>
                </a:solidFill>
                <a:ea typeface="MS PGothic" pitchFamily="34" charset="-128"/>
              </a:rPr>
              <a:t>.</a:t>
            </a:r>
          </a:p>
        </p:txBody>
      </p:sp>
      <p:sp>
        <p:nvSpPr>
          <p:cNvPr id="2" name="Rectangle 1"/>
          <p:cNvSpPr/>
          <p:nvPr/>
        </p:nvSpPr>
        <p:spPr>
          <a:xfrm>
            <a:off x="6324601" y="6400799"/>
            <a:ext cx="2362200" cy="307777"/>
          </a:xfrm>
          <a:prstGeom prst="rect">
            <a:avLst/>
          </a:prstGeom>
        </p:spPr>
        <p:txBody>
          <a:bodyPr wrap="square">
            <a:spAutoFit/>
          </a:bodyPr>
          <a:lstStyle/>
          <a:p>
            <a:pPr lvl="0"/>
            <a:r>
              <a:rPr lang="en-US" sz="1400" dirty="0">
                <a:solidFill>
                  <a:prstClr val="black"/>
                </a:solidFill>
              </a:rPr>
              <a:t>Page 94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53</a:t>
            </a:fld>
            <a:endParaRPr lang="en-US"/>
          </a:p>
        </p:txBody>
      </p:sp>
    </p:spTree>
    <p:extLst>
      <p:ext uri="{BB962C8B-B14F-4D97-AF65-F5344CB8AC3E}">
        <p14:creationId xmlns:p14="http://schemas.microsoft.com/office/powerpoint/2010/main" val="1926558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990600"/>
            <a:ext cx="7162800" cy="4893647"/>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Disability Benefits Questionnaire (DBQ)</a:t>
            </a:r>
          </a:p>
          <a:p>
            <a:pPr lvl="0" eaLnBrk="1" hangingPunct="1">
              <a:defRPr/>
            </a:pPr>
            <a:endParaRPr lang="en-US" sz="2400" b="1" dirty="0">
              <a:solidFill>
                <a:srgbClr val="5D5C5A"/>
              </a:solidFill>
              <a:ea typeface="MS PGothic" pitchFamily="34" charset="-128"/>
            </a:endParaRPr>
          </a:p>
          <a:p>
            <a:pPr marL="342900" indent="-342900" eaLnBrk="1" hangingPunct="1">
              <a:buFont typeface="Wingdings" panose="05000000000000000000" pitchFamily="2" charset="2"/>
              <a:buChar char="Ø"/>
              <a:defRPr/>
            </a:pPr>
            <a:r>
              <a:rPr lang="en-US" sz="2400" b="1" dirty="0">
                <a:solidFill>
                  <a:schemeClr val="tx1">
                    <a:lumMod val="65000"/>
                    <a:lumOff val="35000"/>
                  </a:schemeClr>
                </a:solidFill>
              </a:rPr>
              <a:t>Where can DQBs be completed?</a:t>
            </a:r>
          </a:p>
          <a:p>
            <a:pPr marL="1085850" lvl="1" indent="-342900" eaLnBrk="1" hangingPunct="1">
              <a:buFont typeface="Arial" panose="020B0604020202020204" pitchFamily="34" charset="0"/>
              <a:buChar char="•"/>
              <a:defRPr/>
            </a:pPr>
            <a:r>
              <a:rPr lang="en-US" sz="2400" b="1" dirty="0">
                <a:solidFill>
                  <a:schemeClr val="tx1">
                    <a:lumMod val="65000"/>
                    <a:lumOff val="35000"/>
                  </a:schemeClr>
                </a:solidFill>
              </a:rPr>
              <a:t>Veteran’s Primary Care Provider</a:t>
            </a:r>
          </a:p>
          <a:p>
            <a:pPr marL="1085850" lvl="1" indent="-342900" eaLnBrk="1" hangingPunct="1">
              <a:buFont typeface="Arial" panose="020B0604020202020204" pitchFamily="34" charset="0"/>
              <a:buChar char="•"/>
              <a:defRPr/>
            </a:pPr>
            <a:r>
              <a:rPr lang="en-US" sz="2400" b="1" dirty="0">
                <a:solidFill>
                  <a:schemeClr val="tx1">
                    <a:lumMod val="65000"/>
                    <a:lumOff val="35000"/>
                  </a:schemeClr>
                </a:solidFill>
              </a:rPr>
              <a:t>VA Compensation and Pension Examination</a:t>
            </a:r>
          </a:p>
          <a:p>
            <a:pPr marL="1085850" lvl="1" indent="-342900" eaLnBrk="1" hangingPunct="1">
              <a:buFont typeface="Arial" panose="020B0604020202020204" pitchFamily="34" charset="0"/>
              <a:buChar char="•"/>
              <a:defRPr/>
            </a:pPr>
            <a:r>
              <a:rPr lang="en-US" sz="2400" b="1" dirty="0">
                <a:solidFill>
                  <a:schemeClr val="tx1">
                    <a:lumMod val="65000"/>
                    <a:lumOff val="35000"/>
                  </a:schemeClr>
                </a:solidFill>
              </a:rPr>
              <a:t>VA Contract Physician</a:t>
            </a:r>
          </a:p>
          <a:p>
            <a:pPr marL="1085850" lvl="1" indent="-342900" eaLnBrk="1" hangingPunct="1">
              <a:buFont typeface="Arial" panose="020B0604020202020204" pitchFamily="34" charset="0"/>
              <a:buChar char="•"/>
              <a:defRPr/>
            </a:pPr>
            <a:r>
              <a:rPr lang="en-US" sz="2400" b="1" dirty="0">
                <a:solidFill>
                  <a:schemeClr val="tx1">
                    <a:lumMod val="65000"/>
                    <a:lumOff val="35000"/>
                  </a:schemeClr>
                </a:solidFill>
              </a:rPr>
              <a:t>DBQ Clinic</a:t>
            </a:r>
          </a:p>
          <a:p>
            <a:pPr marL="1085850" lvl="1" indent="-342900" eaLnBrk="1" hangingPunct="1">
              <a:buFont typeface="Wingdings" panose="05000000000000000000" pitchFamily="2" charset="2"/>
              <a:buChar char="§"/>
              <a:defRPr/>
            </a:pPr>
            <a:endParaRPr lang="en-US" sz="2400" b="1" dirty="0">
              <a:solidFill>
                <a:srgbClr val="5D5C5A"/>
              </a:solidFill>
            </a:endParaRPr>
          </a:p>
          <a:p>
            <a:pPr marL="342900" indent="-342900" eaLnBrk="1" hangingPunct="1">
              <a:buFont typeface="Wingdings" panose="05000000000000000000" pitchFamily="2" charset="2"/>
              <a:buChar char="Ø"/>
              <a:defRPr/>
            </a:pPr>
            <a:r>
              <a:rPr lang="en-US" sz="2400" b="1" dirty="0">
                <a:solidFill>
                  <a:srgbClr val="FF0000"/>
                </a:solidFill>
              </a:rPr>
              <a:t>Needed Information</a:t>
            </a:r>
          </a:p>
          <a:p>
            <a:pPr marL="1085850" lvl="1" indent="-342900" eaLnBrk="1" hangingPunct="1">
              <a:buFont typeface="Arial" panose="020B0604020202020204" pitchFamily="34" charset="0"/>
              <a:buChar char="•"/>
              <a:defRPr/>
            </a:pPr>
            <a:r>
              <a:rPr lang="en-US" sz="2400" b="1" dirty="0">
                <a:solidFill>
                  <a:srgbClr val="FF0000"/>
                </a:solidFill>
              </a:rPr>
              <a:t>Medical Opinion or Nexus to include the physician medical license number and diagnosis for the condition claimed.</a:t>
            </a:r>
            <a:endParaRPr lang="en-US" sz="2400" b="1" dirty="0">
              <a:solidFill>
                <a:srgbClr val="FF0000"/>
              </a:solidFill>
              <a:ea typeface="MS PGothic" pitchFamily="34" charset="-128"/>
            </a:endParaRPr>
          </a:p>
        </p:txBody>
      </p:sp>
      <p:sp>
        <p:nvSpPr>
          <p:cNvPr id="2" name="Rectangle 1"/>
          <p:cNvSpPr/>
          <p:nvPr/>
        </p:nvSpPr>
        <p:spPr>
          <a:xfrm>
            <a:off x="6230030" y="6400800"/>
            <a:ext cx="2114361" cy="307777"/>
          </a:xfrm>
          <a:prstGeom prst="rect">
            <a:avLst/>
          </a:prstGeom>
        </p:spPr>
        <p:txBody>
          <a:bodyPr wrap="none">
            <a:spAutoFit/>
          </a:bodyPr>
          <a:lstStyle/>
          <a:p>
            <a:pPr lvl="0"/>
            <a:r>
              <a:rPr lang="en-US" sz="1400" dirty="0">
                <a:solidFill>
                  <a:prstClr val="black"/>
                </a:solidFill>
              </a:rPr>
              <a:t>Page 71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54</a:t>
            </a:fld>
            <a:endParaRPr lang="en-US"/>
          </a:p>
        </p:txBody>
      </p:sp>
    </p:spTree>
    <p:extLst>
      <p:ext uri="{BB962C8B-B14F-4D97-AF65-F5344CB8AC3E}">
        <p14:creationId xmlns:p14="http://schemas.microsoft.com/office/powerpoint/2010/main" val="1591362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990600"/>
            <a:ext cx="7162800" cy="5632311"/>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Disability Benefits Questionnaire (DBQ)</a:t>
            </a:r>
          </a:p>
          <a:p>
            <a:pPr lvl="0" eaLnBrk="1" hangingPunct="1">
              <a:defRPr/>
            </a:pPr>
            <a:endParaRPr lang="en-US" sz="2400" b="1" dirty="0">
              <a:solidFill>
                <a:srgbClr val="5D5C5A"/>
              </a:solidFill>
              <a:ea typeface="MS PGothic" pitchFamily="34" charset="-128"/>
            </a:endParaRPr>
          </a:p>
          <a:p>
            <a:pPr marL="342900" indent="-342900" eaLnBrk="1" hangingPunct="1">
              <a:buFont typeface="Wingdings" panose="05000000000000000000" pitchFamily="2" charset="2"/>
              <a:buChar char="Ø"/>
              <a:defRPr/>
            </a:pPr>
            <a:r>
              <a:rPr lang="en-US" sz="2400" b="1" dirty="0">
                <a:solidFill>
                  <a:srgbClr val="5D5C5A"/>
                </a:solidFill>
              </a:rPr>
              <a:t>Where can DQBs be completed?</a:t>
            </a:r>
          </a:p>
          <a:p>
            <a:pPr marL="1085850" lvl="1" indent="-342900" eaLnBrk="1" hangingPunct="1">
              <a:buFont typeface="Arial" panose="020B0604020202020204" pitchFamily="34" charset="0"/>
              <a:buChar char="•"/>
              <a:defRPr/>
            </a:pPr>
            <a:r>
              <a:rPr lang="en-US" sz="2400" b="1" dirty="0">
                <a:solidFill>
                  <a:srgbClr val="5D5C5A"/>
                </a:solidFill>
              </a:rPr>
              <a:t>Veteran’s Primary Care Provider</a:t>
            </a:r>
          </a:p>
          <a:p>
            <a:pPr marL="1085850" lvl="1" indent="-342900" eaLnBrk="1" hangingPunct="1">
              <a:buFont typeface="Arial" panose="020B0604020202020204" pitchFamily="34" charset="0"/>
              <a:buChar char="•"/>
              <a:defRPr/>
            </a:pPr>
            <a:r>
              <a:rPr lang="en-US" sz="2400" b="1" dirty="0">
                <a:solidFill>
                  <a:srgbClr val="5D5C5A"/>
                </a:solidFill>
              </a:rPr>
              <a:t>VA Compensation and Pension Examination</a:t>
            </a:r>
          </a:p>
          <a:p>
            <a:pPr marL="1085850" lvl="1" indent="-342900" eaLnBrk="1" hangingPunct="1">
              <a:buFont typeface="Arial" panose="020B0604020202020204" pitchFamily="34" charset="0"/>
              <a:buChar char="•"/>
              <a:defRPr/>
            </a:pPr>
            <a:r>
              <a:rPr lang="en-US" sz="2400" b="1" dirty="0">
                <a:solidFill>
                  <a:srgbClr val="5D5C5A"/>
                </a:solidFill>
              </a:rPr>
              <a:t>VA Contract Physician</a:t>
            </a:r>
          </a:p>
          <a:p>
            <a:pPr marL="1085850" lvl="1" indent="-342900" eaLnBrk="1" hangingPunct="1">
              <a:buFont typeface="Arial" panose="020B0604020202020204" pitchFamily="34" charset="0"/>
              <a:buChar char="•"/>
              <a:defRPr/>
            </a:pPr>
            <a:r>
              <a:rPr lang="en-US" sz="2400" b="1" dirty="0">
                <a:solidFill>
                  <a:srgbClr val="5D5C5A"/>
                </a:solidFill>
              </a:rPr>
              <a:t>DBQ Clinic</a:t>
            </a:r>
          </a:p>
          <a:p>
            <a:pPr marL="1085850" lvl="1" indent="-342900" eaLnBrk="1" hangingPunct="1">
              <a:buFont typeface="Wingdings" panose="05000000000000000000" pitchFamily="2" charset="2"/>
              <a:buChar char="§"/>
              <a:defRPr/>
            </a:pPr>
            <a:endParaRPr lang="en-US" sz="2400" b="1" dirty="0">
              <a:solidFill>
                <a:srgbClr val="5D5C5A"/>
              </a:solidFill>
            </a:endParaRPr>
          </a:p>
          <a:p>
            <a:pPr marL="342900" indent="-342900" eaLnBrk="1" hangingPunct="1">
              <a:buFont typeface="Wingdings" panose="05000000000000000000" pitchFamily="2" charset="2"/>
              <a:buChar char="Ø"/>
              <a:defRPr/>
            </a:pPr>
            <a:r>
              <a:rPr lang="en-US" sz="2400" b="1" dirty="0">
                <a:solidFill>
                  <a:srgbClr val="5D5C5A"/>
                </a:solidFill>
              </a:rPr>
              <a:t>Needed Information</a:t>
            </a:r>
          </a:p>
          <a:p>
            <a:pPr marL="1085850" lvl="1" indent="-342900" eaLnBrk="1" hangingPunct="1">
              <a:buFont typeface="Arial" panose="020B0604020202020204" pitchFamily="34" charset="0"/>
              <a:buChar char="•"/>
              <a:defRPr/>
            </a:pPr>
            <a:r>
              <a:rPr lang="en-US" sz="2400" b="1" dirty="0">
                <a:solidFill>
                  <a:srgbClr val="5D5C5A"/>
                </a:solidFill>
              </a:rPr>
              <a:t>Medical Opinion or Nexus to include the physician medical license information.</a:t>
            </a:r>
          </a:p>
          <a:p>
            <a:pPr marL="342900" lvl="0" indent="-342900" eaLnBrk="1" hangingPunct="1">
              <a:buFont typeface="Wingdings" panose="05000000000000000000" pitchFamily="2" charset="2"/>
              <a:buChar char="Ø"/>
              <a:defRPr/>
            </a:pPr>
            <a:endParaRPr lang="en-US" sz="2400" b="1" dirty="0">
              <a:solidFill>
                <a:srgbClr val="5D5C5A"/>
              </a:solidFill>
              <a:ea typeface="MS PGothic" pitchFamily="34" charset="-128"/>
            </a:endParaRPr>
          </a:p>
          <a:p>
            <a:pPr lvl="0" eaLnBrk="1" hangingPunct="1">
              <a:defRPr/>
            </a:pPr>
            <a:endParaRPr lang="en-US" sz="2400" b="1" dirty="0">
              <a:solidFill>
                <a:srgbClr val="5D5C5A"/>
              </a:solidFill>
              <a:ea typeface="MS PGothic" pitchFamily="34" charset="-128"/>
            </a:endParaRPr>
          </a:p>
          <a:p>
            <a:pPr lvl="0" eaLnBrk="1" hangingPunct="1">
              <a:defRPr/>
            </a:pPr>
            <a:endParaRPr lang="en-US" sz="2400" b="1" dirty="0">
              <a:solidFill>
                <a:srgbClr val="5D5C5A"/>
              </a:solidFill>
              <a:ea typeface="MS PGothic" pitchFamily="34" charset="-128"/>
            </a:endParaRPr>
          </a:p>
        </p:txBody>
      </p:sp>
      <p:pic>
        <p:nvPicPr>
          <p:cNvPr id="2" name="tHBXTGggZ2w"/>
          <p:cNvPicPr>
            <a:picLocks noRot="1" noChangeAspect="1"/>
          </p:cNvPicPr>
          <p:nvPr>
            <a:videoFile r:link="rId1"/>
          </p:nvPr>
        </p:nvPicPr>
        <p:blipFill>
          <a:blip r:embed="rId4"/>
          <a:stretch>
            <a:fillRect/>
          </a:stretch>
        </p:blipFill>
        <p:spPr>
          <a:xfrm>
            <a:off x="0" y="0"/>
            <a:ext cx="9144000" cy="6858000"/>
          </a:xfrm>
          <a:prstGeom prst="rect">
            <a:avLst/>
          </a:prstGeom>
        </p:spPr>
      </p:pic>
      <p:sp>
        <p:nvSpPr>
          <p:cNvPr id="3" name="TextBox 2"/>
          <p:cNvSpPr txBox="1"/>
          <p:nvPr/>
        </p:nvSpPr>
        <p:spPr>
          <a:xfrm>
            <a:off x="228600" y="1905000"/>
            <a:ext cx="8839200" cy="2123658"/>
          </a:xfrm>
          <a:prstGeom prst="rect">
            <a:avLst/>
          </a:prstGeom>
          <a:noFill/>
        </p:spPr>
        <p:txBody>
          <a:bodyPr wrap="square" rtlCol="0">
            <a:spAutoFit/>
          </a:bodyPr>
          <a:lstStyle/>
          <a:p>
            <a:pPr algn="ctr"/>
            <a:r>
              <a:rPr lang="en-US" sz="4400" dirty="0">
                <a:solidFill>
                  <a:schemeClr val="bg1"/>
                </a:solidFill>
              </a:rPr>
              <a:t>VA Compensation and Pension Examinations </a:t>
            </a:r>
          </a:p>
          <a:p>
            <a:pPr algn="ctr"/>
            <a:r>
              <a:rPr lang="en-US" sz="4400" dirty="0">
                <a:solidFill>
                  <a:schemeClr val="bg1"/>
                </a:solidFill>
              </a:rPr>
              <a:t>(VA C&amp;P Exams)</a:t>
            </a:r>
          </a:p>
        </p:txBody>
      </p:sp>
      <p:sp>
        <p:nvSpPr>
          <p:cNvPr id="4" name="Slide Number Placeholder 3"/>
          <p:cNvSpPr>
            <a:spLocks noGrp="1"/>
          </p:cNvSpPr>
          <p:nvPr>
            <p:ph type="sldNum" sz="quarter" idx="10"/>
          </p:nvPr>
        </p:nvSpPr>
        <p:spPr/>
        <p:txBody>
          <a:bodyPr/>
          <a:lstStyle/>
          <a:p>
            <a:pPr>
              <a:defRPr/>
            </a:pPr>
            <a:fld id="{BF0A150D-1BBE-4E66-8D5F-75E34BABC1AE}" type="slidenum">
              <a:rPr lang="en-US" smtClean="0"/>
              <a:pPr>
                <a:defRPr/>
              </a:pPr>
              <a:t>55</a:t>
            </a:fld>
            <a:endParaRPr lang="en-US"/>
          </a:p>
        </p:txBody>
      </p:sp>
    </p:spTree>
    <p:extLst>
      <p:ext uri="{BB962C8B-B14F-4D97-AF65-F5344CB8AC3E}">
        <p14:creationId xmlns:p14="http://schemas.microsoft.com/office/powerpoint/2010/main" val="17728426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4D95-8BD1-4D33-A23D-F3BF6619DE01}"/>
              </a:ext>
            </a:extLst>
          </p:cNvPr>
          <p:cNvSpPr>
            <a:spLocks noGrp="1"/>
          </p:cNvSpPr>
          <p:nvPr>
            <p:ph type="title"/>
          </p:nvPr>
        </p:nvSpPr>
        <p:spPr/>
        <p:txBody>
          <a:bodyPr/>
          <a:lstStyle/>
          <a:p>
            <a:r>
              <a:rPr lang="en-US" sz="2800" dirty="0">
                <a:latin typeface="Arial" panose="020B0604020202020204" pitchFamily="34" charset="0"/>
                <a:cs typeface="Arial" panose="020B0604020202020204" pitchFamily="34" charset="0"/>
              </a:rPr>
              <a:t>          </a:t>
            </a:r>
            <a:r>
              <a:rPr lang="en-US" sz="2800" u="sng" dirty="0">
                <a:latin typeface="Arial" panose="020B0604020202020204" pitchFamily="34" charset="0"/>
                <a:cs typeface="Arial" panose="020B0604020202020204" pitchFamily="34" charset="0"/>
              </a:rPr>
              <a:t>Too much information is not a good thing</a:t>
            </a:r>
            <a:r>
              <a:rPr lang="en-US" sz="2800" dirty="0"/>
              <a:t>.</a:t>
            </a:r>
          </a:p>
        </p:txBody>
      </p:sp>
      <p:sp>
        <p:nvSpPr>
          <p:cNvPr id="3" name="Content Placeholder 2">
            <a:extLst>
              <a:ext uri="{FF2B5EF4-FFF2-40B4-BE49-F238E27FC236}">
                <a16:creationId xmlns:a16="http://schemas.microsoft.com/office/drawing/2014/main" id="{7E0D0E2E-DDAA-4A59-8B7E-BB78E2BE5575}"/>
              </a:ext>
            </a:extLst>
          </p:cNvPr>
          <p:cNvSpPr>
            <a:spLocks noGrp="1"/>
          </p:cNvSpPr>
          <p:nvPr>
            <p:ph idx="1"/>
          </p:nvPr>
        </p:nvSpPr>
        <p:spPr/>
        <p:txBody>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Explain to the veteran on examinations that they will be contacted for a C&amp;P exam.</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This is through VES, LHI OR QTC. Which could be outside VA contractors and not through the VA.</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Tell them to answer the phone it isn’t a scam</a:t>
            </a:r>
            <a:r>
              <a:rPr lang="en-US" dirty="0"/>
              <a:t>.</a:t>
            </a:r>
          </a:p>
        </p:txBody>
      </p:sp>
      <p:sp>
        <p:nvSpPr>
          <p:cNvPr id="4" name="Slide Number Placeholder 3">
            <a:extLst>
              <a:ext uri="{FF2B5EF4-FFF2-40B4-BE49-F238E27FC236}">
                <a16:creationId xmlns:a16="http://schemas.microsoft.com/office/drawing/2014/main" id="{42278C1F-F214-480A-890E-E299962F1427}"/>
              </a:ext>
            </a:extLst>
          </p:cNvPr>
          <p:cNvSpPr>
            <a:spLocks noGrp="1"/>
          </p:cNvSpPr>
          <p:nvPr>
            <p:ph type="sldNum" sz="quarter" idx="10"/>
          </p:nvPr>
        </p:nvSpPr>
        <p:spPr/>
        <p:txBody>
          <a:bodyPr/>
          <a:lstStyle/>
          <a:p>
            <a:pPr>
              <a:defRPr/>
            </a:pPr>
            <a:fld id="{74BA9AE0-C864-46DB-8982-32561AC64B92}" type="slidenum">
              <a:rPr lang="en-US" smtClean="0"/>
              <a:pPr>
                <a:defRPr/>
              </a:pPr>
              <a:t>56</a:t>
            </a:fld>
            <a:endParaRPr lang="en-US"/>
          </a:p>
        </p:txBody>
      </p:sp>
    </p:spTree>
    <p:extLst>
      <p:ext uri="{BB962C8B-B14F-4D97-AF65-F5344CB8AC3E}">
        <p14:creationId xmlns:p14="http://schemas.microsoft.com/office/powerpoint/2010/main" val="3628923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8217634"/>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VA C&amp;P Examinations</a:t>
            </a:r>
          </a:p>
          <a:p>
            <a:pPr lvl="0" eaLnBrk="1" hangingPunct="1">
              <a:defRPr/>
            </a:pPr>
            <a:endParaRPr lang="en-US" sz="2400" b="1" dirty="0">
              <a:solidFill>
                <a:srgbClr val="5D5C5A"/>
              </a:solidFill>
              <a:ea typeface="MS PGothic" pitchFamily="34" charset="-128"/>
            </a:endParaRPr>
          </a:p>
          <a:p>
            <a:pPr eaLnBrk="1" hangingPunct="1">
              <a:defRPr/>
            </a:pPr>
            <a:r>
              <a:rPr lang="en-US" sz="2400" b="1" dirty="0">
                <a:solidFill>
                  <a:srgbClr val="5D5C5A"/>
                </a:solidFill>
              </a:rPr>
              <a:t>Purpose to determine the severity of a condition and provide an opinion as to service connection for use in the rating process. </a:t>
            </a:r>
            <a:r>
              <a:rPr lang="en-US" sz="2400" b="1" dirty="0">
                <a:solidFill>
                  <a:srgbClr val="FF0000"/>
                </a:solidFill>
              </a:rPr>
              <a:t>Examinations are conducted by VA contract</a:t>
            </a:r>
          </a:p>
          <a:p>
            <a:pPr eaLnBrk="1" hangingPunct="1">
              <a:defRPr/>
            </a:pPr>
            <a:r>
              <a:rPr lang="en-US" sz="2400" b="1" dirty="0">
                <a:solidFill>
                  <a:srgbClr val="FF0000"/>
                </a:solidFill>
              </a:rPr>
              <a:t>physicians and primary care providers.</a:t>
            </a:r>
          </a:p>
          <a:p>
            <a:pPr eaLnBrk="1" hangingPunct="1">
              <a:defRPr/>
            </a:pPr>
            <a:endParaRPr lang="en-US" sz="2400" b="1" dirty="0">
              <a:solidFill>
                <a:srgbClr val="5D5C5A"/>
              </a:solidFill>
            </a:endParaRPr>
          </a:p>
          <a:p>
            <a:pPr eaLnBrk="1" hangingPunct="1">
              <a:defRPr/>
            </a:pPr>
            <a:r>
              <a:rPr lang="en-US" sz="2400" b="1" u="sng" dirty="0">
                <a:solidFill>
                  <a:srgbClr val="5D5C5A"/>
                </a:solidFill>
              </a:rPr>
              <a:t>Things to Consider:</a:t>
            </a:r>
          </a:p>
          <a:p>
            <a:pPr eaLnBrk="1" hangingPunct="1">
              <a:defRPr/>
            </a:pPr>
            <a:endParaRPr lang="en-US" sz="2400" b="1" u="sng" dirty="0">
              <a:solidFill>
                <a:srgbClr val="5D5C5A"/>
              </a:solidFill>
            </a:endParaRPr>
          </a:p>
          <a:p>
            <a:pPr marL="342900" indent="-342900" eaLnBrk="1" hangingPunct="1">
              <a:buFont typeface="Wingdings" panose="05000000000000000000" pitchFamily="2" charset="2"/>
              <a:buChar char="Ø"/>
              <a:defRPr/>
            </a:pPr>
            <a:r>
              <a:rPr lang="en-US" sz="2400" b="1" dirty="0">
                <a:solidFill>
                  <a:srgbClr val="5D5C5A"/>
                </a:solidFill>
              </a:rPr>
              <a:t>Adequately describe bad days</a:t>
            </a:r>
          </a:p>
          <a:p>
            <a:pPr marL="342900" indent="-342900" eaLnBrk="1" hangingPunct="1">
              <a:buFont typeface="Wingdings" panose="05000000000000000000" pitchFamily="2" charset="2"/>
              <a:buChar char="Ø"/>
              <a:defRPr/>
            </a:pPr>
            <a:r>
              <a:rPr lang="en-US" sz="2400" b="1" dirty="0">
                <a:solidFill>
                  <a:srgbClr val="5D5C5A"/>
                </a:solidFill>
              </a:rPr>
              <a:t>Be detailed and descriptive of symptoms</a:t>
            </a:r>
          </a:p>
          <a:p>
            <a:pPr marL="342900" indent="-342900" eaLnBrk="1" hangingPunct="1">
              <a:buFont typeface="Wingdings" panose="05000000000000000000" pitchFamily="2" charset="2"/>
              <a:buChar char="Ø"/>
              <a:defRPr/>
            </a:pPr>
            <a:r>
              <a:rPr lang="en-US" sz="2400" b="1" dirty="0">
                <a:solidFill>
                  <a:srgbClr val="5D5C5A"/>
                </a:solidFill>
              </a:rPr>
              <a:t>Share private medical records</a:t>
            </a:r>
          </a:p>
          <a:p>
            <a:pPr marL="342900" indent="-342900" eaLnBrk="1" hangingPunct="1">
              <a:buFont typeface="Wingdings" panose="05000000000000000000" pitchFamily="2" charset="2"/>
              <a:buChar char="Ø"/>
              <a:defRPr/>
            </a:pPr>
            <a:r>
              <a:rPr lang="en-US" sz="2400" b="1" dirty="0">
                <a:solidFill>
                  <a:srgbClr val="5D5C5A"/>
                </a:solidFill>
              </a:rPr>
              <a:t>Proper measurements for levels of severity</a:t>
            </a:r>
          </a:p>
          <a:p>
            <a:pPr eaLnBrk="1" hangingPunct="1">
              <a:defRPr/>
            </a:pPr>
            <a:endParaRPr lang="en-US" sz="2400" b="1" dirty="0">
              <a:solidFill>
                <a:srgbClr val="5D5C5A"/>
              </a:solidFill>
            </a:endParaRPr>
          </a:p>
          <a:p>
            <a:pPr eaLnBrk="1" hangingPunct="1">
              <a:defRPr/>
            </a:pPr>
            <a:endParaRPr lang="en-US" sz="2400" b="1" dirty="0">
              <a:solidFill>
                <a:srgbClr val="5D5C5A"/>
              </a:solidFill>
            </a:endParaRPr>
          </a:p>
          <a:p>
            <a:pPr eaLnBrk="1" hangingPunct="1">
              <a:defRPr/>
            </a:pPr>
            <a:endParaRPr lang="en-US" sz="2400" b="1" dirty="0">
              <a:solidFill>
                <a:srgbClr val="5D5C5A"/>
              </a:solidFill>
            </a:endParaRPr>
          </a:p>
          <a:p>
            <a:pPr eaLnBrk="1" hangingPunct="1">
              <a:defRPr/>
            </a:pPr>
            <a:endParaRPr lang="en-US" sz="2400" b="1" dirty="0">
              <a:solidFill>
                <a:srgbClr val="5D5C5A"/>
              </a:solidFill>
            </a:endParaRPr>
          </a:p>
          <a:p>
            <a:pPr eaLnBrk="1" hangingPunct="1">
              <a:defRPr/>
            </a:pPr>
            <a:endParaRPr lang="en-US" sz="2400" b="1" dirty="0">
              <a:solidFill>
                <a:srgbClr val="5D5C5A"/>
              </a:solidFill>
            </a:endParaRPr>
          </a:p>
          <a:p>
            <a:pPr marL="342900" lvl="0" indent="-342900" eaLnBrk="1" hangingPunct="1">
              <a:buFont typeface="Wingdings" panose="05000000000000000000" pitchFamily="2" charset="2"/>
              <a:buChar char="Ø"/>
              <a:defRPr/>
            </a:pPr>
            <a:endParaRPr lang="en-US" sz="2400" b="1" dirty="0">
              <a:solidFill>
                <a:srgbClr val="5D5C5A"/>
              </a:solidFill>
              <a:ea typeface="MS PGothic" pitchFamily="34" charset="-128"/>
            </a:endParaRPr>
          </a:p>
          <a:p>
            <a:pPr lvl="0" eaLnBrk="1" hangingPunct="1">
              <a:defRPr/>
            </a:pPr>
            <a:endParaRPr lang="en-US" sz="2400" b="1" dirty="0">
              <a:solidFill>
                <a:srgbClr val="5D5C5A"/>
              </a:solidFill>
              <a:ea typeface="MS PGothic" pitchFamily="34" charset="-128"/>
            </a:endParaRPr>
          </a:p>
          <a:p>
            <a:pPr lvl="0" eaLnBrk="1" hangingPunct="1">
              <a:defRPr/>
            </a:pPr>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57</a:t>
            </a:fld>
            <a:endParaRPr lang="en-US" dirty="0"/>
          </a:p>
        </p:txBody>
      </p:sp>
    </p:spTree>
    <p:extLst>
      <p:ext uri="{BB962C8B-B14F-4D97-AF65-F5344CB8AC3E}">
        <p14:creationId xmlns:p14="http://schemas.microsoft.com/office/powerpoint/2010/main" val="580800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5262979"/>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342900" lvl="0" indent="-342900" algn="ctr" eaLnBrk="1" hangingPunct="1">
              <a:buFont typeface="Wingdings" panose="05000000000000000000" pitchFamily="2" charset="2"/>
              <a:buChar char="Ø"/>
              <a:defRPr/>
            </a:pPr>
            <a:r>
              <a:rPr lang="en-US" sz="2400" b="1" dirty="0">
                <a:solidFill>
                  <a:srgbClr val="5D5C5A"/>
                </a:solidFill>
                <a:ea typeface="MS PGothic" pitchFamily="34" charset="-128"/>
              </a:rPr>
              <a:t>Ratings</a:t>
            </a:r>
          </a:p>
          <a:p>
            <a:pPr marL="342900" lvl="0" indent="-342900" algn="ctr" eaLnBrk="1" hangingPunct="1">
              <a:buFont typeface="Wingdings" panose="05000000000000000000" pitchFamily="2" charset="2"/>
              <a:buChar char="Ø"/>
              <a:defRPr/>
            </a:pPr>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rgbClr val="5D5C5A"/>
                </a:solidFill>
                <a:ea typeface="MS PGothic" pitchFamily="34" charset="-128"/>
              </a:rPr>
              <a:t>VA breaks down disabilities into different categories based off the system of the body impacted </a:t>
            </a:r>
          </a:p>
          <a:p>
            <a:pPr marL="342900" lvl="0" indent="-342900" eaLnBrk="1" hangingPunct="1">
              <a:buFont typeface="Wingdings" panose="05000000000000000000" pitchFamily="2" charset="2"/>
              <a:buChar char="Ø"/>
            </a:pPr>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rgbClr val="5D5C5A"/>
                </a:solidFill>
                <a:ea typeface="MS PGothic" pitchFamily="34" charset="-128"/>
              </a:rPr>
              <a:t>Each level of severity then lists symptoms you must suffer from to qualify for the rating</a:t>
            </a:r>
          </a:p>
          <a:p>
            <a:pPr marL="342900" lvl="0" indent="-342900" eaLnBrk="1" hangingPunct="1">
              <a:buFont typeface="Wingdings" panose="05000000000000000000" pitchFamily="2" charset="2"/>
              <a:buChar char="Ø"/>
            </a:pPr>
            <a:endParaRPr lang="en-US" altLang="en-US" sz="2400" b="1" dirty="0">
              <a:solidFill>
                <a:srgbClr val="5D5C5A"/>
              </a:solidFill>
              <a:ea typeface="MS PGothic" pitchFamily="34" charset="-128"/>
            </a:endParaRPr>
          </a:p>
          <a:p>
            <a:pPr marL="342900" lvl="0" indent="-342900" algn="ctr" eaLnBrk="1" hangingPunct="1">
              <a:buFont typeface="Wingdings" panose="05000000000000000000" pitchFamily="2" charset="2"/>
              <a:buChar char="Ø"/>
            </a:pPr>
            <a:r>
              <a:rPr lang="en-US" altLang="en-US" sz="2400" b="1" dirty="0">
                <a:solidFill>
                  <a:srgbClr val="5D5C5A"/>
                </a:solidFill>
                <a:ea typeface="MS PGothic" pitchFamily="34" charset="-128"/>
              </a:rPr>
              <a:t>Body System Category     Diagnosis     Diagnostic Code    VA Reviews Medical Evidence     Assigns a Rating</a:t>
            </a:r>
          </a:p>
          <a:p>
            <a:pPr marL="342900" lvl="0" indent="-342900" eaLnBrk="1" hangingPunct="1">
              <a:buFont typeface="Wingdings" panose="05000000000000000000" pitchFamily="2" charset="2"/>
              <a:buChar char="Ø"/>
              <a:defRPr/>
            </a:pPr>
            <a:endParaRPr 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defRPr/>
            </a:pPr>
            <a:endParaRPr lang="en-US" sz="2400" b="1" dirty="0">
              <a:solidFill>
                <a:srgbClr val="5D5C5A"/>
              </a:solidFill>
              <a:ea typeface="MS PGothic" pitchFamily="34" charset="-128"/>
            </a:endParaRPr>
          </a:p>
        </p:txBody>
      </p:sp>
      <p:pic>
        <p:nvPicPr>
          <p:cNvPr id="2" name="Picture 1"/>
          <p:cNvPicPr>
            <a:picLocks noChangeAspect="1"/>
          </p:cNvPicPr>
          <p:nvPr/>
        </p:nvPicPr>
        <p:blipFill>
          <a:blip r:embed="rId3"/>
          <a:stretch>
            <a:fillRect/>
          </a:stretch>
        </p:blipFill>
        <p:spPr>
          <a:xfrm>
            <a:off x="5943600" y="4191000"/>
            <a:ext cx="256054" cy="390178"/>
          </a:xfrm>
          <a:prstGeom prst="rect">
            <a:avLst/>
          </a:prstGeom>
        </p:spPr>
      </p:pic>
      <p:pic>
        <p:nvPicPr>
          <p:cNvPr id="3" name="Picture 2"/>
          <p:cNvPicPr>
            <a:picLocks noChangeAspect="1"/>
          </p:cNvPicPr>
          <p:nvPr/>
        </p:nvPicPr>
        <p:blipFill>
          <a:blip r:embed="rId4"/>
          <a:stretch>
            <a:fillRect/>
          </a:stretch>
        </p:blipFill>
        <p:spPr>
          <a:xfrm>
            <a:off x="4724400" y="4581178"/>
            <a:ext cx="256054" cy="390178"/>
          </a:xfrm>
          <a:prstGeom prst="rect">
            <a:avLst/>
          </a:prstGeom>
        </p:spPr>
      </p:pic>
      <p:pic>
        <p:nvPicPr>
          <p:cNvPr id="4" name="Picture 3"/>
          <p:cNvPicPr>
            <a:picLocks noChangeAspect="1"/>
          </p:cNvPicPr>
          <p:nvPr/>
        </p:nvPicPr>
        <p:blipFill>
          <a:blip r:embed="rId4"/>
          <a:stretch>
            <a:fillRect/>
          </a:stretch>
        </p:blipFill>
        <p:spPr>
          <a:xfrm>
            <a:off x="4419600" y="4971356"/>
            <a:ext cx="256054" cy="390178"/>
          </a:xfrm>
          <a:prstGeom prst="rect">
            <a:avLst/>
          </a:prstGeom>
        </p:spPr>
      </p:pic>
      <p:pic>
        <p:nvPicPr>
          <p:cNvPr id="5" name="Picture 4"/>
          <p:cNvPicPr>
            <a:picLocks noChangeAspect="1"/>
          </p:cNvPicPr>
          <p:nvPr/>
        </p:nvPicPr>
        <p:blipFill>
          <a:blip r:embed="rId4"/>
          <a:stretch>
            <a:fillRect/>
          </a:stretch>
        </p:blipFill>
        <p:spPr>
          <a:xfrm>
            <a:off x="7772400" y="4191000"/>
            <a:ext cx="256054" cy="390178"/>
          </a:xfrm>
          <a:prstGeom prst="rect">
            <a:avLst/>
          </a:prstGeom>
        </p:spPr>
      </p:pic>
      <p:sp>
        <p:nvSpPr>
          <p:cNvPr id="6" name="Slide Number Placeholder 5"/>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58</a:t>
            </a:fld>
            <a:endParaRPr lang="en-US" dirty="0"/>
          </a:p>
        </p:txBody>
      </p:sp>
    </p:spTree>
    <p:extLst>
      <p:ext uri="{BB962C8B-B14F-4D97-AF65-F5344CB8AC3E}">
        <p14:creationId xmlns:p14="http://schemas.microsoft.com/office/powerpoint/2010/main" val="2223854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6370975"/>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Ratings</a:t>
            </a:r>
          </a:p>
          <a:p>
            <a:pPr lvl="0" algn="ctr" eaLnBrk="1" hangingPunct="1">
              <a:defRPr/>
            </a:pPr>
            <a:endParaRPr lang="en-US" altLang="en-US" sz="2400" b="1" dirty="0">
              <a:solidFill>
                <a:srgbClr val="5D5C5A"/>
              </a:solidFill>
              <a:ea typeface="MS PGothic" pitchFamily="34" charset="-128"/>
            </a:endParaRPr>
          </a:p>
          <a:p>
            <a:pPr lvl="0" eaLnBrk="1" hangingPunct="1"/>
            <a:r>
              <a:rPr lang="en-US" altLang="en-US" sz="2400" b="1" dirty="0">
                <a:solidFill>
                  <a:srgbClr val="5D5C5A"/>
                </a:solidFill>
                <a:ea typeface="MS PGothic" pitchFamily="34" charset="-128"/>
              </a:rPr>
              <a:t>VA </a:t>
            </a:r>
            <a:r>
              <a:rPr lang="en-US" altLang="en-US" sz="2400" b="1" dirty="0">
                <a:solidFill>
                  <a:schemeClr val="tx1">
                    <a:lumMod val="50000"/>
                    <a:lumOff val="50000"/>
                  </a:schemeClr>
                </a:solidFill>
                <a:ea typeface="MS PGothic" pitchFamily="34" charset="-128"/>
              </a:rPr>
              <a:t>rates</a:t>
            </a:r>
            <a:r>
              <a:rPr lang="en-US" altLang="en-US" sz="2400" b="1" dirty="0">
                <a:solidFill>
                  <a:srgbClr val="5D5C5A"/>
                </a:solidFill>
                <a:ea typeface="MS PGothic" pitchFamily="34" charset="-128"/>
              </a:rPr>
              <a:t> disability from 0% to 100% in 10% increments (e.g. 10%, 20%, 30% etc.). </a:t>
            </a:r>
          </a:p>
          <a:p>
            <a:pPr lvl="0" eaLnBrk="1" hangingPunct="1"/>
            <a:endParaRPr lang="en-US" altLang="en-US" sz="2400" b="1" dirty="0">
              <a:solidFill>
                <a:srgbClr val="5D5C5A"/>
              </a:solidFill>
              <a:ea typeface="MS PGothic" pitchFamily="34" charset="-128"/>
            </a:endParaRPr>
          </a:p>
          <a:p>
            <a:pPr lvl="0" eaLnBrk="1" hangingPunct="1"/>
            <a:r>
              <a:rPr lang="en-US" altLang="en-US" sz="2400" b="1" dirty="0">
                <a:solidFill>
                  <a:srgbClr val="5D5C5A"/>
                </a:solidFill>
                <a:ea typeface="MS PGothic" pitchFamily="34" charset="-128"/>
              </a:rPr>
              <a:t>You may be paid additional amounts, in certain instances, if:</a:t>
            </a:r>
          </a:p>
          <a:p>
            <a:pPr lvl="0" eaLnBrk="1" hangingPunct="1"/>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rgbClr val="5D5C5A"/>
                </a:solidFill>
                <a:ea typeface="MS PGothic" pitchFamily="34" charset="-128"/>
              </a:rPr>
              <a:t>You have very severe disabilities or loss of limb(s)</a:t>
            </a:r>
          </a:p>
          <a:p>
            <a:pPr marL="342900" lvl="0" indent="-342900" eaLnBrk="1" hangingPunct="1">
              <a:buFont typeface="Wingdings" panose="05000000000000000000" pitchFamily="2" charset="2"/>
              <a:buChar char="Ø"/>
            </a:pPr>
            <a:r>
              <a:rPr lang="en-US" altLang="en-US" sz="2400" b="1" dirty="0">
                <a:solidFill>
                  <a:srgbClr val="5D5C5A"/>
                </a:solidFill>
                <a:ea typeface="MS PGothic" pitchFamily="34" charset="-128"/>
              </a:rPr>
              <a:t>You have a spouse, child(</a:t>
            </a:r>
            <a:r>
              <a:rPr lang="en-US" altLang="en-US" sz="2400" b="1" dirty="0" err="1">
                <a:solidFill>
                  <a:srgbClr val="5D5C5A"/>
                </a:solidFill>
                <a:ea typeface="MS PGothic" pitchFamily="34" charset="-128"/>
              </a:rPr>
              <a:t>ren</a:t>
            </a:r>
            <a:r>
              <a:rPr lang="en-US" altLang="en-US" sz="2400" b="1" dirty="0">
                <a:solidFill>
                  <a:srgbClr val="5D5C5A"/>
                </a:solidFill>
                <a:ea typeface="MS PGothic" pitchFamily="34" charset="-128"/>
              </a:rPr>
              <a:t>), or dependent parent(s)</a:t>
            </a:r>
          </a:p>
          <a:p>
            <a:pPr marL="342900" lvl="0" indent="-342900" eaLnBrk="1" hangingPunct="1">
              <a:buFont typeface="Wingdings" panose="05000000000000000000" pitchFamily="2" charset="2"/>
              <a:buChar char="Ø"/>
            </a:pPr>
            <a:r>
              <a:rPr lang="en-US" altLang="en-US" sz="2400" b="1" dirty="0">
                <a:solidFill>
                  <a:srgbClr val="5D5C5A"/>
                </a:solidFill>
                <a:ea typeface="MS PGothic" pitchFamily="34" charset="-128"/>
              </a:rPr>
              <a:t>You have a seriously disabled spouse</a:t>
            </a:r>
          </a:p>
          <a:p>
            <a:pPr lvl="0" eaLnBrk="1" hangingPunct="1"/>
            <a:endParaRPr lang="en-US" alt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defRPr/>
            </a:pPr>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59</a:t>
            </a:fld>
            <a:endParaRPr lang="en-US" dirty="0"/>
          </a:p>
        </p:txBody>
      </p:sp>
    </p:spTree>
    <p:extLst>
      <p:ext uri="{BB962C8B-B14F-4D97-AF65-F5344CB8AC3E}">
        <p14:creationId xmlns:p14="http://schemas.microsoft.com/office/powerpoint/2010/main" val="1099715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723931" y="780280"/>
            <a:ext cx="6705600" cy="5632311"/>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rgbClr val="5D5C5A"/>
                </a:solidFill>
              </a:rPr>
              <a:t>Certification: Scope and Definition</a:t>
            </a:r>
          </a:p>
          <a:p>
            <a:pPr eaLnBrk="1" hangingPunct="1">
              <a:defRPr/>
            </a:pPr>
            <a:endParaRPr lang="en-US" b="1" dirty="0">
              <a:solidFill>
                <a:srgbClr val="5D5C5A"/>
              </a:solidFill>
            </a:endParaRPr>
          </a:p>
          <a:p>
            <a:pPr eaLnBrk="1" hangingPunct="1">
              <a:defRPr/>
            </a:pPr>
            <a:r>
              <a:rPr lang="en-US" b="1" dirty="0">
                <a:solidFill>
                  <a:srgbClr val="5D5C5A"/>
                </a:solidFill>
              </a:rPr>
              <a:t>Certification means that DSOs-CSOs are covered by DAV’s liability insurance.</a:t>
            </a:r>
          </a:p>
          <a:p>
            <a:pPr eaLnBrk="1" hangingPunct="1">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Requires annual training and certification</a:t>
            </a:r>
          </a:p>
          <a:p>
            <a:pPr marL="342900" indent="-342900" eaLnBrk="1" hangingPunct="1">
              <a:buFont typeface="Arial" panose="020B0604020202020204" pitchFamily="34" charset="0"/>
              <a:buChar char="•"/>
              <a:defRPr/>
            </a:pPr>
            <a:endParaRPr lang="en-US" b="1" dirty="0">
              <a:solidFill>
                <a:srgbClr val="5D5C5A"/>
              </a:solidFill>
            </a:endParaRPr>
          </a:p>
          <a:p>
            <a:pPr marL="1085850" lvl="1" indent="-342900" eaLnBrk="1" hangingPunct="1">
              <a:buFont typeface="Wingdings" panose="05000000000000000000" pitchFamily="2" charset="2"/>
              <a:buChar char="Ø"/>
              <a:defRPr/>
            </a:pPr>
            <a:r>
              <a:rPr lang="en-US" b="1" dirty="0">
                <a:solidFill>
                  <a:srgbClr val="5D5C5A"/>
                </a:solidFill>
              </a:rPr>
              <a:t>Ensures that claimants receive accurate VA benefits assistance and information</a:t>
            </a:r>
          </a:p>
          <a:p>
            <a:pPr marL="1085850" lvl="1" indent="-342900" eaLnBrk="1" hangingPunct="1">
              <a:buFont typeface="Arial" panose="020B0604020202020204" pitchFamily="34" charset="0"/>
              <a:buChar char="•"/>
              <a:defRPr/>
            </a:pPr>
            <a:endParaRPr lang="en-US" b="1" dirty="0">
              <a:solidFill>
                <a:srgbClr val="5D5C5A"/>
              </a:solidFill>
            </a:endParaRPr>
          </a:p>
          <a:p>
            <a:pPr marL="117475" lvl="1" indent="0" eaLnBrk="1" hangingPunct="1">
              <a:defRPr/>
            </a:pPr>
            <a:r>
              <a:rPr lang="en-US" b="1" dirty="0">
                <a:solidFill>
                  <a:srgbClr val="5D5C5A"/>
                </a:solidFill>
              </a:rPr>
              <a:t>Accredited Representatives (NSOs) have received accreditation by the VA</a:t>
            </a:r>
          </a:p>
          <a:p>
            <a:pPr lvl="1" indent="0" eaLnBrk="1" hangingPunct="1">
              <a:defRPr/>
            </a:pPr>
            <a:endParaRPr lang="en-US" b="1" dirty="0">
              <a:solidFill>
                <a:srgbClr val="5D5C5A"/>
              </a:solidFill>
            </a:endParaRPr>
          </a:p>
        </p:txBody>
      </p:sp>
      <p:sp>
        <p:nvSpPr>
          <p:cNvPr id="2" name="Rectangle 1"/>
          <p:cNvSpPr/>
          <p:nvPr/>
        </p:nvSpPr>
        <p:spPr>
          <a:xfrm>
            <a:off x="6420039" y="6400800"/>
            <a:ext cx="2114361" cy="307777"/>
          </a:xfrm>
          <a:prstGeom prst="rect">
            <a:avLst/>
          </a:prstGeom>
        </p:spPr>
        <p:txBody>
          <a:bodyPr wrap="none">
            <a:spAutoFit/>
          </a:bodyPr>
          <a:lstStyle/>
          <a:p>
            <a:r>
              <a:rPr lang="en-US" sz="1400" dirty="0"/>
              <a:t>Page 53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6</a:t>
            </a:fld>
            <a:endParaRPr lang="en-US"/>
          </a:p>
        </p:txBody>
      </p:sp>
    </p:spTree>
    <p:extLst>
      <p:ext uri="{BB962C8B-B14F-4D97-AF65-F5344CB8AC3E}">
        <p14:creationId xmlns:p14="http://schemas.microsoft.com/office/powerpoint/2010/main" val="43909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7109639"/>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342900" lvl="0" indent="-342900" algn="ctr" eaLnBrk="1" hangingPunct="1">
              <a:buFont typeface="Wingdings" panose="05000000000000000000" pitchFamily="2" charset="2"/>
              <a:buChar char="Ø"/>
              <a:defRPr/>
            </a:pPr>
            <a:r>
              <a:rPr lang="en-US" sz="2400" b="1" dirty="0">
                <a:solidFill>
                  <a:srgbClr val="5D5C5A"/>
                </a:solidFill>
                <a:ea typeface="MS PGothic" pitchFamily="34" charset="-128"/>
              </a:rPr>
              <a:t>Combined Ratings</a:t>
            </a:r>
          </a:p>
          <a:p>
            <a:pPr marL="342900" lvl="0" indent="-342900" algn="ctr" eaLnBrk="1" hangingPunct="1">
              <a:buFont typeface="Wingdings" panose="05000000000000000000" pitchFamily="2" charset="2"/>
              <a:buChar char="Ø"/>
              <a:defRPr/>
            </a:pPr>
            <a:endParaRPr lang="en-US" alt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When there are two or more service-connected compensable disabilities a combined evaluation will be made following the tables and rules prescribed in the 1945 Schedule for Rating Disabilities.  See 38 C. F. R. § 4.25.</a:t>
            </a:r>
          </a:p>
          <a:p>
            <a:pPr marL="342900" lvl="0" indent="-342900" eaLnBrk="1" hangingPunct="1">
              <a:buFont typeface="Wingdings" panose="05000000000000000000" pitchFamily="2" charset="2"/>
              <a:buChar char="Ø"/>
            </a:pPr>
            <a:endParaRPr lang="en-US" altLang="en-US" sz="2400" b="1" dirty="0">
              <a:solidFill>
                <a:schemeClr val="tx1">
                  <a:lumMod val="65000"/>
                  <a:lumOff val="35000"/>
                </a:schemeClr>
              </a:solidFill>
              <a:ea typeface="MS PGothic" pitchFamily="34" charset="-128"/>
            </a:endParaRPr>
          </a:p>
          <a:p>
            <a:pPr marL="342900" lvl="0" indent="-342900" eaLnBrk="1" hangingPunct="1">
              <a:buFont typeface="Wingdings" panose="05000000000000000000" pitchFamily="2" charset="2"/>
              <a:buChar char="Ø"/>
            </a:pPr>
            <a:r>
              <a:rPr lang="en-US" altLang="en-US" sz="2400" b="1" dirty="0">
                <a:solidFill>
                  <a:schemeClr val="tx1">
                    <a:lumMod val="65000"/>
                    <a:lumOff val="35000"/>
                  </a:schemeClr>
                </a:solidFill>
                <a:ea typeface="MS PGothic" pitchFamily="34" charset="-128"/>
              </a:rPr>
              <a:t>If VA finds that a Veteran has multiple disabilities, VA uses the Combined Rating Table to calculate a combined disability rating. Disability ratings </a:t>
            </a:r>
            <a:r>
              <a:rPr lang="en-US" altLang="en-US" sz="2400" b="1" u="sng" dirty="0">
                <a:solidFill>
                  <a:schemeClr val="tx1">
                    <a:lumMod val="65000"/>
                    <a:lumOff val="35000"/>
                  </a:schemeClr>
                </a:solidFill>
                <a:ea typeface="MS PGothic" pitchFamily="34" charset="-128"/>
              </a:rPr>
              <a:t>are not additive</a:t>
            </a:r>
            <a:r>
              <a:rPr lang="en-US" altLang="en-US" sz="2400" b="1" dirty="0">
                <a:solidFill>
                  <a:schemeClr val="tx1">
                    <a:lumMod val="65000"/>
                    <a:lumOff val="35000"/>
                  </a:schemeClr>
                </a:solidFill>
                <a:ea typeface="MS PGothic" pitchFamily="34" charset="-128"/>
              </a:rPr>
              <a:t>, meaning that if a Veteran has one disability rated 60% and a second disability 20%, the combined rating is not 80%. </a:t>
            </a:r>
          </a:p>
          <a:p>
            <a:pPr marL="342900" lvl="0" indent="-342900" eaLnBrk="1" hangingPunct="1">
              <a:buFont typeface="Wingdings" panose="05000000000000000000" pitchFamily="2" charset="2"/>
              <a:buChar char="Ø"/>
            </a:pPr>
            <a:endParaRPr 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endParaRPr lang="en-US" sz="2400" b="1" dirty="0">
              <a:solidFill>
                <a:srgbClr val="5D5C5A"/>
              </a:solidFill>
              <a:ea typeface="MS PGothic" pitchFamily="34" charset="-128"/>
            </a:endParaRPr>
          </a:p>
          <a:p>
            <a:pPr marL="342900" lvl="0" indent="-342900" eaLnBrk="1" hangingPunct="1">
              <a:buFont typeface="Wingdings" panose="05000000000000000000" pitchFamily="2" charset="2"/>
              <a:buChar char="Ø"/>
            </a:pPr>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60</a:t>
            </a:fld>
            <a:endParaRPr lang="en-US" dirty="0"/>
          </a:p>
        </p:txBody>
      </p:sp>
    </p:spTree>
    <p:extLst>
      <p:ext uri="{BB962C8B-B14F-4D97-AF65-F5344CB8AC3E}">
        <p14:creationId xmlns:p14="http://schemas.microsoft.com/office/powerpoint/2010/main" val="1887256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38200"/>
            <a:ext cx="7162800" cy="5816977"/>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Combined Ratings</a:t>
            </a:r>
          </a:p>
          <a:p>
            <a:pPr lvl="0" algn="ctr" eaLnBrk="1" hangingPunct="1">
              <a:defRPr/>
            </a:pPr>
            <a:endParaRPr lang="en-US" altLang="en-US" sz="2400" b="1" dirty="0">
              <a:solidFill>
                <a:srgbClr val="5D5C5A"/>
              </a:solidFill>
              <a:ea typeface="MS PGothic" pitchFamily="34" charset="-128"/>
            </a:endParaRPr>
          </a:p>
          <a:p>
            <a:pPr lvl="0" eaLnBrk="1" hangingPunct="1"/>
            <a:r>
              <a:rPr lang="en-US" altLang="en-US" sz="2000" b="1" dirty="0">
                <a:solidFill>
                  <a:schemeClr val="tx1">
                    <a:lumMod val="65000"/>
                    <a:lumOff val="35000"/>
                  </a:schemeClr>
                </a:solidFill>
                <a:ea typeface="MS PGothic" pitchFamily="34" charset="-128"/>
              </a:rPr>
              <a:t>The disabilities are first arranged in the exact order of their severity, beginning with the greatest disability and then combined with use of the Combined Rating Table</a:t>
            </a:r>
            <a:r>
              <a:rPr lang="en-US" altLang="en-US" sz="2400" b="1" dirty="0">
                <a:solidFill>
                  <a:schemeClr val="tx1">
                    <a:lumMod val="65000"/>
                    <a:lumOff val="35000"/>
                  </a:schemeClr>
                </a:solidFill>
                <a:ea typeface="MS PGothic" pitchFamily="34" charset="-128"/>
              </a:rPr>
              <a:t>. </a:t>
            </a:r>
          </a:p>
          <a:p>
            <a:pPr lvl="0" eaLnBrk="1" hangingPunct="1"/>
            <a:r>
              <a:rPr lang="en-US" altLang="en-US" sz="2400" b="1" dirty="0">
                <a:solidFill>
                  <a:schemeClr val="tx1">
                    <a:lumMod val="65000"/>
                    <a:lumOff val="35000"/>
                  </a:schemeClr>
                </a:solidFill>
                <a:ea typeface="MS PGothic" pitchFamily="34" charset="-128"/>
              </a:rPr>
              <a:t>*</a:t>
            </a:r>
            <a:r>
              <a:rPr lang="en-US" altLang="en-US" sz="1200" b="1" dirty="0">
                <a:solidFill>
                  <a:schemeClr val="tx1">
                    <a:lumMod val="65000"/>
                    <a:lumOff val="35000"/>
                  </a:schemeClr>
                </a:solidFill>
                <a:ea typeface="MS PGothic" pitchFamily="34" charset="-128"/>
              </a:rPr>
              <a:t>If the last combined digit is 5 or higher the disability percent is rounded up, 4 or lower it is rounded down to the nearest increment of 10.</a:t>
            </a:r>
          </a:p>
          <a:p>
            <a:pPr lvl="0" eaLnBrk="1" hangingPunct="1"/>
            <a:endParaRPr lang="en-US" altLang="en-US" sz="2400" b="1" dirty="0">
              <a:solidFill>
                <a:schemeClr val="tx1">
                  <a:lumMod val="65000"/>
                  <a:lumOff val="35000"/>
                </a:schemeClr>
              </a:solidFill>
              <a:ea typeface="MS PGothic" pitchFamily="34" charset="-128"/>
            </a:endParaRPr>
          </a:p>
          <a:p>
            <a:pPr lvl="0" eaLnBrk="1" hangingPunct="1"/>
            <a:r>
              <a:rPr lang="en-US" altLang="en-US" sz="2400" b="1" dirty="0">
                <a:solidFill>
                  <a:schemeClr val="tx1">
                    <a:lumMod val="65000"/>
                    <a:lumOff val="35000"/>
                  </a:schemeClr>
                </a:solidFill>
                <a:ea typeface="MS PGothic" pitchFamily="34" charset="-128"/>
              </a:rPr>
              <a:t>Example of Combining Two Disabilities</a:t>
            </a:r>
          </a:p>
          <a:p>
            <a:pPr lvl="0" eaLnBrk="1" hangingPunct="1"/>
            <a:endParaRPr lang="en-US" altLang="en-US" sz="2400" b="1" dirty="0">
              <a:solidFill>
                <a:schemeClr val="tx1">
                  <a:lumMod val="65000"/>
                  <a:lumOff val="35000"/>
                </a:schemeClr>
              </a:solidFill>
              <a:ea typeface="MS PGothic" pitchFamily="34" charset="-128"/>
            </a:endParaRPr>
          </a:p>
          <a:p>
            <a:pPr lvl="0" eaLnBrk="1" hangingPunct="1"/>
            <a:r>
              <a:rPr lang="en-US" altLang="en-US" sz="2000" b="1" dirty="0">
                <a:solidFill>
                  <a:schemeClr val="tx1">
                    <a:lumMod val="65000"/>
                    <a:lumOff val="35000"/>
                  </a:schemeClr>
                </a:solidFill>
                <a:ea typeface="MS PGothic" pitchFamily="34" charset="-128"/>
              </a:rPr>
              <a:t>If a Veteran has a 50 percent disability and a 30 percent disability, the combined value will be found to be 65 percent, but the 65 percent must be Rounded up 70 percent to represent the final degree of disability. </a:t>
            </a: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61</a:t>
            </a:fld>
            <a:endParaRPr lang="en-US" dirty="0"/>
          </a:p>
        </p:txBody>
      </p:sp>
    </p:spTree>
    <p:extLst>
      <p:ext uri="{BB962C8B-B14F-4D97-AF65-F5344CB8AC3E}">
        <p14:creationId xmlns:p14="http://schemas.microsoft.com/office/powerpoint/2010/main" val="450886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5632311"/>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Combined Ratings</a:t>
            </a:r>
          </a:p>
          <a:p>
            <a:pPr lvl="0" algn="ctr" eaLnBrk="1" hangingPunct="1">
              <a:defRPr/>
            </a:pPr>
            <a:endParaRPr lang="en-US" altLang="en-US" sz="2400" b="1" dirty="0">
              <a:solidFill>
                <a:srgbClr val="5D5C5A"/>
              </a:solidFill>
              <a:ea typeface="MS PGothic" pitchFamily="34" charset="-128"/>
            </a:endParaRPr>
          </a:p>
          <a:p>
            <a:pPr lvl="0" eaLnBrk="1" hangingPunct="1"/>
            <a:r>
              <a:rPr lang="en-US" altLang="en-US" sz="2400" b="1" dirty="0">
                <a:solidFill>
                  <a:schemeClr val="tx1">
                    <a:lumMod val="65000"/>
                    <a:lumOff val="35000"/>
                  </a:schemeClr>
                </a:solidFill>
                <a:ea typeface="MS PGothic" pitchFamily="34" charset="-128"/>
              </a:rPr>
              <a:t>Example of Combining Three Disabilities</a:t>
            </a:r>
          </a:p>
          <a:p>
            <a:pPr lvl="0" eaLnBrk="1" hangingPunct="1"/>
            <a:endParaRPr lang="en-US" altLang="en-US" sz="2400" b="1" dirty="0">
              <a:solidFill>
                <a:schemeClr val="tx1">
                  <a:lumMod val="65000"/>
                  <a:lumOff val="35000"/>
                </a:schemeClr>
              </a:solidFill>
              <a:ea typeface="MS PGothic" pitchFamily="34" charset="-128"/>
            </a:endParaRPr>
          </a:p>
          <a:p>
            <a:pPr lvl="0" eaLnBrk="1" hangingPunct="1"/>
            <a:r>
              <a:rPr lang="en-US" altLang="en-US" sz="2400" b="1" dirty="0">
                <a:solidFill>
                  <a:schemeClr val="tx1">
                    <a:lumMod val="65000"/>
                    <a:lumOff val="35000"/>
                  </a:schemeClr>
                </a:solidFill>
                <a:ea typeface="MS PGothic" pitchFamily="34" charset="-128"/>
              </a:rPr>
              <a:t>If there are three disabilities ratable at 60 percent, 40 percent, and 20 percent, respectively, the combined value for the first two will be found opposite 60 and under 40 and is 76 percent. This 76 will be found in the left column, then the 20 rating in the top row. The intersection of these two ratings is 81. Thus, the final rating will be rounded down to 80%.</a:t>
            </a: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62</a:t>
            </a:fld>
            <a:endParaRPr lang="en-US" dirty="0"/>
          </a:p>
        </p:txBody>
      </p:sp>
    </p:spTree>
    <p:extLst>
      <p:ext uri="{BB962C8B-B14F-4D97-AF65-F5344CB8AC3E}">
        <p14:creationId xmlns:p14="http://schemas.microsoft.com/office/powerpoint/2010/main" val="3515675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6867" name="TextBox 2"/>
          <p:cNvSpPr txBox="1">
            <a:spLocks noChangeArrowheads="1"/>
          </p:cNvSpPr>
          <p:nvPr/>
        </p:nvSpPr>
        <p:spPr bwMode="auto">
          <a:xfrm>
            <a:off x="1752600" y="1447800"/>
            <a:ext cx="670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endParaRPr lang="en-US" altLang="en-US" sz="2400" b="1">
              <a:solidFill>
                <a:srgbClr val="5D5C5A"/>
              </a:solidFill>
              <a:latin typeface="Arial" charset="0"/>
            </a:endParaRPr>
          </a:p>
        </p:txBody>
      </p:sp>
      <p:pic>
        <p:nvPicPr>
          <p:cNvPr id="3686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
            <a:ext cx="7619999" cy="69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a:xfrm>
            <a:off x="6553200" y="6356350"/>
            <a:ext cx="2133600" cy="365125"/>
          </a:xfrm>
        </p:spPr>
        <p:txBody>
          <a:bodyPr/>
          <a:lstStyle/>
          <a:p>
            <a:pPr>
              <a:defRPr/>
            </a:pPr>
            <a:r>
              <a:rPr lang="en-US" dirty="0"/>
              <a:t>Not in SOG Specifically    </a:t>
            </a:r>
            <a:fld id="{BF0A150D-1BBE-4E66-8D5F-75E34BABC1AE}" type="slidenum">
              <a:rPr lang="en-US" smtClean="0"/>
              <a:pPr>
                <a:defRPr/>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
        <p:nvSpPr>
          <p:cNvPr id="17411" name="TextBox 2"/>
          <p:cNvSpPr txBox="1">
            <a:spLocks noChangeArrowheads="1"/>
          </p:cNvSpPr>
          <p:nvPr/>
        </p:nvSpPr>
        <p:spPr bwMode="auto">
          <a:xfrm>
            <a:off x="1676400" y="1371600"/>
            <a:ext cx="6705600" cy="3785652"/>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5D5C5A"/>
                </a:solidFill>
                <a:effectLst/>
                <a:uLnTx/>
                <a:uFillTx/>
                <a:latin typeface="Arial" pitchFamily="34" charset="0"/>
                <a:ea typeface="ＭＳ Ｐゴシック" pitchFamily="34" charset="-128"/>
                <a:cs typeface="+mn-cs"/>
              </a:rPr>
              <a:t>Standardized Forms, Fully Developed Claims and Appeals Modernization Act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5D5C5A"/>
              </a:solidFill>
              <a:effectLst/>
              <a:uLnTx/>
              <a:uFillTx/>
              <a:latin typeface="Arial" pitchFamily="34" charset="0"/>
              <a:ea typeface="ＭＳ Ｐゴシック" pitchFamily="34" charset="-128"/>
              <a:cs typeface="+mn-cs"/>
            </a:endParaRPr>
          </a:p>
        </p:txBody>
      </p:sp>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0A150D-1BBE-4E66-8D5F-75E34BABC1AE}" type="slidenum">
              <a:rPr kumimoji="0" lang="en-US" sz="1200" b="0" i="0"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898989"/>
              </a:solidFill>
              <a:effectLst/>
              <a:uLnTx/>
              <a:uFillTx/>
              <a:latin typeface="Calibri" pitchFamily="34" charset="0"/>
              <a:ea typeface="ＭＳ Ｐゴシック" pitchFamily="34"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4572000"/>
            <a:ext cx="2667000" cy="1524000"/>
          </a:xfrm>
          <a:prstGeom prst="rect">
            <a:avLst/>
          </a:prstGeom>
        </p:spPr>
      </p:pic>
    </p:spTree>
    <p:extLst>
      <p:ext uri="{BB962C8B-B14F-4D97-AF65-F5344CB8AC3E}">
        <p14:creationId xmlns:p14="http://schemas.microsoft.com/office/powerpoint/2010/main" val="3817115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1CF16-1A01-4D86-BD83-D9EE3CA03C4A}"/>
              </a:ext>
            </a:extLst>
          </p:cNvPr>
          <p:cNvSpPr>
            <a:spLocks noGrp="1"/>
          </p:cNvSpPr>
          <p:nvPr>
            <p:ph type="title"/>
          </p:nvPr>
        </p:nvSpPr>
        <p:spPr/>
        <p:txBody>
          <a:bodyPr/>
          <a:lstStyle/>
          <a:p>
            <a:r>
              <a:rPr lang="en-US" dirty="0">
                <a:solidFill>
                  <a:srgbClr val="00B0F0"/>
                </a:solidFill>
              </a:rPr>
              <a:t>     Appeals Modernization Act</a:t>
            </a:r>
          </a:p>
        </p:txBody>
      </p:sp>
      <p:sp>
        <p:nvSpPr>
          <p:cNvPr id="3" name="Content Placeholder 2">
            <a:extLst>
              <a:ext uri="{FF2B5EF4-FFF2-40B4-BE49-F238E27FC236}">
                <a16:creationId xmlns:a16="http://schemas.microsoft.com/office/drawing/2014/main" id="{86EB93C0-3E4F-4285-9D6D-A64CF8B66F4A}"/>
              </a:ext>
            </a:extLst>
          </p:cNvPr>
          <p:cNvSpPr>
            <a:spLocks noGrp="1"/>
          </p:cNvSpPr>
          <p:nvPr>
            <p:ph idx="1"/>
          </p:nvPr>
        </p:nvSpPr>
        <p:spPr/>
        <p:txBody>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The new Appeals Modernization Act went into law effective February 19th, 2019. </a:t>
            </a:r>
          </a:p>
        </p:txBody>
      </p:sp>
      <p:sp>
        <p:nvSpPr>
          <p:cNvPr id="4" name="Slide Number Placeholder 3">
            <a:extLst>
              <a:ext uri="{FF2B5EF4-FFF2-40B4-BE49-F238E27FC236}">
                <a16:creationId xmlns:a16="http://schemas.microsoft.com/office/drawing/2014/main" id="{6FDBE0B6-1405-418D-A358-096A3681370C}"/>
              </a:ext>
            </a:extLst>
          </p:cNvPr>
          <p:cNvSpPr>
            <a:spLocks noGrp="1"/>
          </p:cNvSpPr>
          <p:nvPr>
            <p:ph type="sldNum" sz="quarter" idx="10"/>
          </p:nvPr>
        </p:nvSpPr>
        <p:spPr/>
        <p:txBody>
          <a:bodyPr/>
          <a:lstStyle/>
          <a:p>
            <a:pPr>
              <a:defRPr/>
            </a:pPr>
            <a:fld id="{74BA9AE0-C864-46DB-8982-32561AC64B92}" type="slidenum">
              <a:rPr lang="en-US" smtClean="0"/>
              <a:pPr>
                <a:defRPr/>
              </a:pPr>
              <a:t>65</a:t>
            </a:fld>
            <a:endParaRPr lang="en-US"/>
          </a:p>
        </p:txBody>
      </p:sp>
    </p:spTree>
    <p:extLst>
      <p:ext uri="{BB962C8B-B14F-4D97-AF65-F5344CB8AC3E}">
        <p14:creationId xmlns:p14="http://schemas.microsoft.com/office/powerpoint/2010/main" val="414226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066800"/>
            <a:ext cx="6629400" cy="5334000"/>
          </a:xfrm>
        </p:spPr>
        <p:txBody>
          <a:bodyPr/>
          <a:lstStyle/>
          <a:p>
            <a:pPr>
              <a:buFont typeface="Wingdings" panose="05000000000000000000" pitchFamily="2" charset="2"/>
              <a:buChar char="Ø"/>
              <a:defRPr/>
            </a:pPr>
            <a:r>
              <a:rPr lang="en-US" sz="2400" dirty="0">
                <a:solidFill>
                  <a:schemeClr val="tx1">
                    <a:lumMod val="65000"/>
                    <a:lumOff val="35000"/>
                  </a:schemeClr>
                </a:solidFill>
                <a:latin typeface="Arial" panose="020B0604020202020204" pitchFamily="34" charset="0"/>
                <a:cs typeface="Arial" panose="020B0604020202020204" pitchFamily="34" charset="0"/>
              </a:rPr>
              <a:t>Here are the </a:t>
            </a:r>
            <a:r>
              <a:rPr lang="en-US" sz="2400" b="1" dirty="0">
                <a:solidFill>
                  <a:schemeClr val="tx1">
                    <a:lumMod val="65000"/>
                    <a:lumOff val="35000"/>
                  </a:schemeClr>
                </a:solidFill>
                <a:latin typeface="Arial" panose="020B0604020202020204" pitchFamily="34" charset="0"/>
                <a:cs typeface="Arial" panose="020B0604020202020204" pitchFamily="34" charset="0"/>
              </a:rPr>
              <a:t>three lanes </a:t>
            </a:r>
            <a:r>
              <a:rPr lang="en-US" sz="2400" dirty="0">
                <a:solidFill>
                  <a:schemeClr val="tx1">
                    <a:lumMod val="65000"/>
                    <a:lumOff val="35000"/>
                  </a:schemeClr>
                </a:solidFill>
                <a:latin typeface="Arial" panose="020B0604020202020204" pitchFamily="34" charset="0"/>
                <a:cs typeface="Arial" panose="020B0604020202020204" pitchFamily="34" charset="0"/>
              </a:rPr>
              <a:t>from which a claimant may choose in seeking review of a decision.</a:t>
            </a:r>
          </a:p>
          <a:p>
            <a:pPr lvl="1">
              <a:buFont typeface="Wingdings" panose="05000000000000000000" pitchFamily="2" charset="2"/>
              <a:buChar char="Ø"/>
              <a:defRPr/>
            </a:pPr>
            <a:r>
              <a:rPr lang="en-US" sz="2400" b="1" dirty="0">
                <a:solidFill>
                  <a:schemeClr val="tx1">
                    <a:lumMod val="65000"/>
                    <a:lumOff val="35000"/>
                  </a:schemeClr>
                </a:solidFill>
                <a:latin typeface="Arial" panose="020B0604020202020204" pitchFamily="34" charset="0"/>
                <a:cs typeface="Arial" panose="020B0604020202020204" pitchFamily="34" charset="0"/>
              </a:rPr>
              <a:t>Supplemental Claim </a:t>
            </a:r>
            <a:r>
              <a:rPr lang="en-US" sz="2400" dirty="0">
                <a:solidFill>
                  <a:schemeClr val="tx1">
                    <a:lumMod val="65000"/>
                    <a:lumOff val="35000"/>
                  </a:schemeClr>
                </a:solidFill>
                <a:latin typeface="Arial" panose="020B0604020202020204" pitchFamily="34" charset="0"/>
                <a:cs typeface="Arial" panose="020B0604020202020204" pitchFamily="34" charset="0"/>
              </a:rPr>
              <a:t>– An opportunity to present a new claim with additional evidence that is new and relevant.</a:t>
            </a:r>
          </a:p>
          <a:p>
            <a:pPr lvl="1">
              <a:buFont typeface="Wingdings" panose="05000000000000000000" pitchFamily="2" charset="2"/>
              <a:buChar char="Ø"/>
              <a:defRPr/>
            </a:pPr>
            <a:r>
              <a:rPr lang="en-US" sz="2400" b="1" dirty="0">
                <a:solidFill>
                  <a:schemeClr val="tx1">
                    <a:lumMod val="65000"/>
                    <a:lumOff val="35000"/>
                  </a:schemeClr>
                </a:solidFill>
                <a:latin typeface="Arial" panose="020B0604020202020204" pitchFamily="34" charset="0"/>
                <a:cs typeface="Arial" panose="020B0604020202020204" pitchFamily="34" charset="0"/>
              </a:rPr>
              <a:t>Higher-Level Review </a:t>
            </a:r>
            <a:r>
              <a:rPr lang="en-US" sz="2400" dirty="0">
                <a:solidFill>
                  <a:schemeClr val="tx1">
                    <a:lumMod val="65000"/>
                    <a:lumOff val="35000"/>
                  </a:schemeClr>
                </a:solidFill>
                <a:latin typeface="Arial" panose="020B0604020202020204" pitchFamily="34" charset="0"/>
                <a:cs typeface="Arial" panose="020B0604020202020204" pitchFamily="34" charset="0"/>
              </a:rPr>
              <a:t>– An entirely new review of the same evidence by a higher-level claim's adjudicator in VBA. You can't submit any additional evidence in this lane. </a:t>
            </a:r>
          </a:p>
          <a:p>
            <a:pPr lvl="1">
              <a:buFont typeface="Wingdings" panose="05000000000000000000" pitchFamily="2" charset="2"/>
              <a:buChar char="Ø"/>
              <a:defRPr/>
            </a:pPr>
            <a:r>
              <a:rPr lang="en-US" sz="2400" b="1" dirty="0">
                <a:solidFill>
                  <a:schemeClr val="tx1">
                    <a:lumMod val="65000"/>
                    <a:lumOff val="35000"/>
                  </a:schemeClr>
                </a:solidFill>
                <a:latin typeface="Arial" panose="020B0604020202020204" pitchFamily="34" charset="0"/>
                <a:cs typeface="Arial" panose="020B0604020202020204" pitchFamily="34" charset="0"/>
              </a:rPr>
              <a:t>BVA Appeal</a:t>
            </a:r>
            <a:r>
              <a:rPr lang="en-US" sz="2400" dirty="0">
                <a:solidFill>
                  <a:schemeClr val="tx1">
                    <a:lumMod val="65000"/>
                    <a:lumOff val="35000"/>
                  </a:schemeClr>
                </a:solidFill>
                <a:latin typeface="Arial" panose="020B0604020202020204" pitchFamily="34" charset="0"/>
                <a:cs typeface="Arial" panose="020B0604020202020204" pitchFamily="34" charset="0"/>
              </a:rPr>
              <a:t> – A Notice of Disagreement will be reviewed by a Veterans Law Judge at the Board of Veterans Appeals (BVA). </a:t>
            </a:r>
          </a:p>
        </p:txBody>
      </p:sp>
      <p:sp>
        <p:nvSpPr>
          <p:cNvPr id="3891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C3368A-11D7-4B49-AD3D-69F69E891DCB}"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38917"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6"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14356951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09638"/>
            <a:ext cx="6629400" cy="5562600"/>
          </a:xfrm>
        </p:spPr>
        <p:txBody>
          <a:bodyPr/>
          <a:lstStyle/>
          <a:p>
            <a:pPr marL="0" indent="0">
              <a:buFont typeface="Arial" panose="020B0604020202020204" pitchFamily="34" charset="0"/>
              <a:buNone/>
              <a:defRPr/>
            </a:pPr>
            <a:r>
              <a:rPr lang="en-US" sz="2400" b="1" dirty="0">
                <a:solidFill>
                  <a:schemeClr val="tx1">
                    <a:lumMod val="65000"/>
                    <a:lumOff val="35000"/>
                  </a:schemeClr>
                </a:solidFill>
              </a:rPr>
              <a:t>Supplemental Claim cont.</a:t>
            </a:r>
            <a:endParaRPr lang="en-US" sz="1200" b="1" dirty="0">
              <a:solidFill>
                <a:schemeClr val="tx1">
                  <a:lumMod val="65000"/>
                  <a:lumOff val="35000"/>
                </a:schemeClr>
              </a:solidFill>
            </a:endParaRPr>
          </a:p>
          <a:p>
            <a:pPr>
              <a:buFont typeface="Wingdings" panose="05000000000000000000" pitchFamily="2" charset="2"/>
              <a:buChar char="Ø"/>
              <a:defRPr/>
            </a:pPr>
            <a:r>
              <a:rPr lang="en-US" sz="1800" dirty="0">
                <a:solidFill>
                  <a:schemeClr val="tx1">
                    <a:lumMod val="65000"/>
                    <a:lumOff val="35000"/>
                  </a:schemeClr>
                </a:solidFill>
              </a:rPr>
              <a:t>Supplemental claim is a request by an appellant to have their claim/appeal(s) reviewed by VBA based on </a:t>
            </a:r>
            <a:r>
              <a:rPr lang="en-US" sz="1800" b="1" i="1" dirty="0">
                <a:solidFill>
                  <a:schemeClr val="tx1">
                    <a:lumMod val="65000"/>
                    <a:lumOff val="35000"/>
                  </a:schemeClr>
                </a:solidFill>
              </a:rPr>
              <a:t>additional evidence that is new and relevant </a:t>
            </a:r>
            <a:r>
              <a:rPr lang="en-US" sz="1800" b="1" dirty="0">
                <a:solidFill>
                  <a:schemeClr val="tx1">
                    <a:lumMod val="65000"/>
                    <a:lumOff val="35000"/>
                  </a:schemeClr>
                </a:solidFill>
              </a:rPr>
              <a:t>t</a:t>
            </a:r>
            <a:r>
              <a:rPr lang="en-US" sz="1800" dirty="0">
                <a:solidFill>
                  <a:schemeClr val="tx1">
                    <a:lumMod val="65000"/>
                    <a:lumOff val="35000"/>
                  </a:schemeClr>
                </a:solidFill>
              </a:rPr>
              <a:t>o the benefit(s) sought. </a:t>
            </a:r>
          </a:p>
          <a:p>
            <a:pPr>
              <a:defRPr/>
            </a:pPr>
            <a:endParaRPr lang="en-US" sz="1200" b="1" dirty="0">
              <a:solidFill>
                <a:schemeClr val="tx1">
                  <a:lumMod val="65000"/>
                  <a:lumOff val="35000"/>
                </a:schemeClr>
              </a:solidFill>
            </a:endParaRPr>
          </a:p>
          <a:p>
            <a:pPr>
              <a:buFont typeface="Wingdings" panose="05000000000000000000" pitchFamily="2" charset="2"/>
              <a:buChar char="Ø"/>
              <a:defRPr/>
            </a:pPr>
            <a:r>
              <a:rPr lang="en-US" sz="1800" dirty="0">
                <a:solidFill>
                  <a:schemeClr val="tx1">
                    <a:lumMod val="65000"/>
                    <a:lumOff val="35000"/>
                  </a:schemeClr>
                </a:solidFill>
              </a:rPr>
              <a:t>A supplemental claim must be filed on the appropriate application form with new and relevant evidence, or the Veteran must identify new and relevant evidence that VA can assist in gathering, to be a complete application.</a:t>
            </a:r>
          </a:p>
          <a:p>
            <a:pPr marL="0" indent="0">
              <a:buNone/>
              <a:defRPr/>
            </a:pPr>
            <a:endParaRPr lang="en-US" sz="1200" b="1" dirty="0">
              <a:solidFill>
                <a:schemeClr val="tx1">
                  <a:lumMod val="65000"/>
                  <a:lumOff val="35000"/>
                </a:schemeClr>
              </a:solidFill>
            </a:endParaRPr>
          </a:p>
          <a:p>
            <a:pPr>
              <a:buFont typeface="Wingdings" panose="05000000000000000000" pitchFamily="2" charset="2"/>
              <a:buChar char="Ø"/>
              <a:defRPr/>
            </a:pPr>
            <a:r>
              <a:rPr lang="en-US" sz="1800" dirty="0">
                <a:solidFill>
                  <a:srgbClr val="FF0000"/>
                </a:solidFill>
              </a:rPr>
              <a:t>New evidence means evidence </a:t>
            </a:r>
            <a:r>
              <a:rPr lang="en-US" sz="1800" b="1" i="1" dirty="0">
                <a:solidFill>
                  <a:srgbClr val="FF0000"/>
                </a:solidFill>
              </a:rPr>
              <a:t>not previously submitted </a:t>
            </a:r>
            <a:r>
              <a:rPr lang="en-US" sz="1800" dirty="0">
                <a:solidFill>
                  <a:srgbClr val="FF0000"/>
                </a:solidFill>
              </a:rPr>
              <a:t>to agency adjudicators, and relevant evidence means evidence that </a:t>
            </a:r>
            <a:r>
              <a:rPr lang="en-US" sz="1800" b="1" i="1" dirty="0">
                <a:solidFill>
                  <a:srgbClr val="FF0000"/>
                </a:solidFill>
              </a:rPr>
              <a:t>tends to prove or disprove a matter </a:t>
            </a:r>
            <a:r>
              <a:rPr lang="en-US" sz="1800" dirty="0">
                <a:solidFill>
                  <a:srgbClr val="FF0000"/>
                </a:solidFill>
              </a:rPr>
              <a:t>in issue in a claim.</a:t>
            </a:r>
          </a:p>
          <a:p>
            <a:pPr marL="0" indent="0">
              <a:buFont typeface="Arial" panose="020B0604020202020204" pitchFamily="34" charset="0"/>
              <a:buNone/>
              <a:defRPr/>
            </a:pPr>
            <a:endParaRPr lang="en-US" sz="1200" b="1" dirty="0">
              <a:solidFill>
                <a:schemeClr val="tx1">
                  <a:lumMod val="65000"/>
                  <a:lumOff val="35000"/>
                </a:schemeClr>
              </a:solidFill>
            </a:endParaRPr>
          </a:p>
          <a:p>
            <a:pPr marL="0" indent="0">
              <a:buFont typeface="Arial" panose="020B0604020202020204" pitchFamily="34" charset="0"/>
              <a:buNone/>
              <a:defRPr/>
            </a:pPr>
            <a:r>
              <a:rPr lang="en-US" sz="1800" b="1" dirty="0">
                <a:solidFill>
                  <a:schemeClr val="tx1">
                    <a:lumMod val="65000"/>
                    <a:lumOff val="35000"/>
                  </a:schemeClr>
                </a:solidFill>
              </a:rPr>
              <a:t>Note: An initial election for supplemental claim will be presumed to have new and relevant evidence warranting a decision on the merits.</a:t>
            </a:r>
          </a:p>
          <a:p>
            <a:pPr marL="0" indent="0">
              <a:buFont typeface="Arial" panose="020B0604020202020204" pitchFamily="34" charset="0"/>
              <a:buNone/>
              <a:defRPr/>
            </a:pPr>
            <a:endParaRPr lang="en-US" sz="1200" b="1" dirty="0">
              <a:solidFill>
                <a:srgbClr val="FF0000"/>
              </a:solidFill>
            </a:endParaRPr>
          </a:p>
          <a:p>
            <a:pPr marL="0" indent="0">
              <a:buFont typeface="Arial" panose="020B0604020202020204" pitchFamily="34" charset="0"/>
              <a:buNone/>
              <a:defRPr/>
            </a:pPr>
            <a:r>
              <a:rPr lang="en-US" sz="1800" b="1" dirty="0">
                <a:solidFill>
                  <a:schemeClr val="tx1">
                    <a:lumMod val="65000"/>
                    <a:lumOff val="35000"/>
                  </a:schemeClr>
                </a:solidFill>
              </a:rPr>
              <a:t>Note:  VA will not decide a claim with incomplete applications.</a:t>
            </a:r>
          </a:p>
          <a:p>
            <a:pPr>
              <a:buFont typeface="Wingdings" panose="05000000000000000000" pitchFamily="2" charset="2"/>
              <a:buChar char="Ø"/>
              <a:defRPr/>
            </a:pPr>
            <a:endParaRPr lang="en-US" sz="1200" dirty="0">
              <a:solidFill>
                <a:schemeClr val="tx1">
                  <a:lumMod val="65000"/>
                  <a:lumOff val="35000"/>
                </a:schemeClr>
              </a:solidFill>
            </a:endParaRPr>
          </a:p>
          <a:p>
            <a:pPr marL="0" indent="0">
              <a:buFont typeface="Arial" panose="020B0604020202020204" pitchFamily="34" charset="0"/>
              <a:buNone/>
              <a:defRPr/>
            </a:pPr>
            <a:endParaRPr lang="en-US" sz="1000" dirty="0"/>
          </a:p>
        </p:txBody>
      </p:sp>
      <p:sp>
        <p:nvSpPr>
          <p:cNvPr id="4505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2D69EC-F820-4D9E-9DD9-77347D3DE92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45061"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6"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5808328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09638"/>
            <a:ext cx="6629400" cy="5562600"/>
          </a:xfrm>
        </p:spPr>
        <p:txBody>
          <a:bodyPr/>
          <a:lstStyle/>
          <a:p>
            <a:pPr marL="0" indent="0">
              <a:buFont typeface="Arial" panose="020B0604020202020204" pitchFamily="34" charset="0"/>
              <a:buNone/>
              <a:defRPr/>
            </a:pPr>
            <a:r>
              <a:rPr lang="en-US" sz="2400" b="1" dirty="0">
                <a:solidFill>
                  <a:schemeClr val="tx1">
                    <a:lumMod val="65000"/>
                    <a:lumOff val="35000"/>
                  </a:schemeClr>
                </a:solidFill>
                <a:latin typeface="Arial" panose="020B0604020202020204" pitchFamily="34" charset="0"/>
                <a:cs typeface="Arial" panose="020B0604020202020204" pitchFamily="34" charset="0"/>
              </a:rPr>
              <a:t>Supplemental Claim cont.</a:t>
            </a:r>
          </a:p>
          <a:p>
            <a:pPr>
              <a:buFont typeface="Wingdings" panose="05000000000000000000" pitchFamily="2" charset="2"/>
              <a:buChar char="Ø"/>
              <a:defRPr/>
            </a:pPr>
            <a:endParaRPr lang="en-US" sz="2400"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Ø"/>
              <a:defRPr/>
            </a:pPr>
            <a:r>
              <a:rPr lang="en-US" sz="2400" dirty="0">
                <a:solidFill>
                  <a:srgbClr val="FF0000"/>
                </a:solidFill>
                <a:latin typeface="Arial" panose="020B0604020202020204" pitchFamily="34" charset="0"/>
                <a:cs typeface="Arial" panose="020B0604020202020204" pitchFamily="34" charset="0"/>
              </a:rPr>
              <a:t>The VA can provide the Duty to Assist after a Supplemental Claim has been filed.</a:t>
            </a:r>
          </a:p>
          <a:p>
            <a:pPr marL="0" indent="0">
              <a:buNone/>
              <a:defRPr/>
            </a:pPr>
            <a:r>
              <a:rPr lang="en-US" sz="2400" dirty="0">
                <a:latin typeface="Arial" panose="020B0604020202020204" pitchFamily="34" charset="0"/>
                <a:cs typeface="Arial" panose="020B0604020202020204" pitchFamily="34" charset="0"/>
              </a:rPr>
              <a:t>What form is a Supplemental?</a:t>
            </a:r>
          </a:p>
          <a:p>
            <a:pPr marL="0" indent="0">
              <a:buFont typeface="Arial" panose="020B0604020202020204" pitchFamily="34" charset="0"/>
              <a:buNone/>
              <a:defRPr/>
            </a:pPr>
            <a:endParaRPr lang="en-US" sz="1000" dirty="0"/>
          </a:p>
        </p:txBody>
      </p:sp>
      <p:sp>
        <p:nvSpPr>
          <p:cNvPr id="4505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2D69EC-F820-4D9E-9DD9-77347D3DE92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45061"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6"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2340277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E742-38D5-48F8-AC72-4AAA68CB5481}"/>
              </a:ext>
            </a:extLst>
          </p:cNvPr>
          <p:cNvSpPr>
            <a:spLocks noGrp="1"/>
          </p:cNvSpPr>
          <p:nvPr>
            <p:ph type="title"/>
          </p:nvPr>
        </p:nvSpPr>
        <p:spPr>
          <a:xfrm>
            <a:off x="457200" y="274638"/>
            <a:ext cx="8229600" cy="457199"/>
          </a:xfrm>
        </p:spPr>
        <p:txBody>
          <a:bodyPr/>
          <a:lstStyle/>
          <a:p>
            <a:r>
              <a:rPr lang="en-US" sz="3200" b="1" dirty="0">
                <a:solidFill>
                  <a:srgbClr val="5D5C5A"/>
                </a:solidFill>
                <a:latin typeface="Arial" charset="0"/>
                <a:cs typeface="+mn-cs"/>
              </a:rPr>
              <a:t>Supplemental Claim</a:t>
            </a:r>
            <a:endParaRPr lang="en-US" dirty="0"/>
          </a:p>
        </p:txBody>
      </p:sp>
      <p:sp>
        <p:nvSpPr>
          <p:cNvPr id="3" name="Content Placeholder 2">
            <a:extLst>
              <a:ext uri="{FF2B5EF4-FFF2-40B4-BE49-F238E27FC236}">
                <a16:creationId xmlns:a16="http://schemas.microsoft.com/office/drawing/2014/main" id="{A8F6128B-5CE0-44D9-840C-521A558213DA}"/>
              </a:ext>
            </a:extLst>
          </p:cNvPr>
          <p:cNvSpPr>
            <a:spLocks noGrp="1"/>
          </p:cNvSpPr>
          <p:nvPr>
            <p:ph idx="1"/>
          </p:nvPr>
        </p:nvSpPr>
        <p:spPr>
          <a:xfrm>
            <a:off x="1752600" y="731838"/>
            <a:ext cx="6629400" cy="5394326"/>
          </a:xfrm>
        </p:spPr>
        <p:txBody>
          <a:bodyPr/>
          <a:lstStyle/>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Use this option when you have additional evidence that is </a:t>
            </a:r>
            <a:r>
              <a:rPr lang="en-US" sz="2400" u="sng" dirty="0">
                <a:highlight>
                  <a:srgbClr val="FFFF00"/>
                </a:highlight>
                <a:latin typeface="Arial" panose="020B0604020202020204" pitchFamily="34" charset="0"/>
                <a:cs typeface="Arial" panose="020B0604020202020204" pitchFamily="34" charset="0"/>
              </a:rPr>
              <a:t>NEW AND RELEVANT</a:t>
            </a:r>
            <a:r>
              <a:rPr lang="en-US" sz="2400" dirty="0">
                <a:latin typeface="Arial" panose="020B0604020202020204" pitchFamily="34" charset="0"/>
                <a:cs typeface="Arial" panose="020B0604020202020204" pitchFamily="34" charset="0"/>
              </a:rPr>
              <a:t> to support granting the benefit(s) sought or you can identify existing relevant records that you would like VA to obtain. (NEW evidence means information not previously submitted to VA, and RELEVANT evidence means information that tends to prove or disprove a matter at issue.)</a:t>
            </a:r>
          </a:p>
        </p:txBody>
      </p:sp>
      <p:sp>
        <p:nvSpPr>
          <p:cNvPr id="4" name="Slide Number Placeholder 3">
            <a:extLst>
              <a:ext uri="{FF2B5EF4-FFF2-40B4-BE49-F238E27FC236}">
                <a16:creationId xmlns:a16="http://schemas.microsoft.com/office/drawing/2014/main" id="{7316007D-6648-4E2C-9131-3AA5224EC038}"/>
              </a:ext>
            </a:extLst>
          </p:cNvPr>
          <p:cNvSpPr>
            <a:spLocks noGrp="1"/>
          </p:cNvSpPr>
          <p:nvPr>
            <p:ph type="sldNum" sz="quarter" idx="10"/>
          </p:nvPr>
        </p:nvSpPr>
        <p:spPr/>
        <p:txBody>
          <a:bodyPr/>
          <a:lstStyle/>
          <a:p>
            <a:pPr>
              <a:defRPr/>
            </a:pPr>
            <a:fld id="{74BA9AE0-C864-46DB-8982-32561AC64B92}" type="slidenum">
              <a:rPr lang="en-US" smtClean="0"/>
              <a:pPr>
                <a:defRPr/>
              </a:pPr>
              <a:t>69</a:t>
            </a:fld>
            <a:endParaRPr lang="en-US"/>
          </a:p>
        </p:txBody>
      </p:sp>
    </p:spTree>
    <p:extLst>
      <p:ext uri="{BB962C8B-B14F-4D97-AF65-F5344CB8AC3E}">
        <p14:creationId xmlns:p14="http://schemas.microsoft.com/office/powerpoint/2010/main" val="44220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8195"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828800" y="990600"/>
            <a:ext cx="6705600" cy="5570538"/>
          </a:xfrm>
          <a:prstGeom prst="rect">
            <a:avLst/>
          </a:prstGeom>
          <a:noFill/>
          <a:ln>
            <a:noFill/>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The Legal Environment of Claims-Related Service Work Publication</a:t>
            </a:r>
          </a:p>
          <a:p>
            <a:pPr marL="1085850" lvl="1" indent="-342900" eaLnBrk="1" hangingPunct="1">
              <a:buFont typeface="Wingdings" panose="05000000000000000000" pitchFamily="2" charset="2"/>
              <a:buChar char="Ø"/>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Maintaining Privacy</a:t>
            </a:r>
          </a:p>
          <a:p>
            <a:pPr marL="342900" indent="-342900" eaLnBrk="1" hangingPunct="1">
              <a:buFont typeface="Arial" pitchFamily="34" charset="0"/>
              <a:buChar char="•"/>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Ethics of Conduct</a:t>
            </a:r>
          </a:p>
          <a:p>
            <a:pPr marL="1085850" lvl="1" indent="-342900" eaLnBrk="1" hangingPunct="1">
              <a:spcBef>
                <a:spcPts val="1200"/>
              </a:spcBef>
              <a:buFont typeface="Wingdings" pitchFamily="2" charset="2"/>
              <a:buChar char="Ø"/>
              <a:defRPr/>
            </a:pPr>
            <a:r>
              <a:rPr lang="en-US" sz="2400" b="1" dirty="0">
                <a:solidFill>
                  <a:srgbClr val="FF0000"/>
                </a:solidFill>
              </a:rPr>
              <a:t>You may </a:t>
            </a:r>
            <a:r>
              <a:rPr lang="en-US" sz="2400" b="1" u="sng" dirty="0">
                <a:solidFill>
                  <a:srgbClr val="FF0000"/>
                </a:solidFill>
              </a:rPr>
              <a:t>not</a:t>
            </a:r>
            <a:r>
              <a:rPr lang="en-US" sz="2400" b="1" dirty="0">
                <a:solidFill>
                  <a:srgbClr val="FF0000"/>
                </a:solidFill>
              </a:rPr>
              <a:t> accept gifts, money, or favors for any services provided as a DSO or CSO</a:t>
            </a:r>
          </a:p>
          <a:p>
            <a:pPr marL="1085850" lvl="1" indent="-342900" eaLnBrk="1" hangingPunct="1">
              <a:spcBef>
                <a:spcPts val="1200"/>
              </a:spcBef>
              <a:buFont typeface="Wingdings" pitchFamily="2" charset="2"/>
              <a:buChar char="Ø"/>
              <a:defRPr/>
            </a:pPr>
            <a:r>
              <a:rPr lang="en-US" sz="2400" b="1" dirty="0">
                <a:solidFill>
                  <a:schemeClr val="tx1">
                    <a:lumMod val="60000"/>
                    <a:lumOff val="40000"/>
                  </a:schemeClr>
                </a:solidFill>
              </a:rPr>
              <a:t>You are personally liable for any misconduct not in compliance with DAV policies and claims-related service standards</a:t>
            </a:r>
          </a:p>
          <a:p>
            <a:pPr lvl="1" indent="0" eaLnBrk="1" hangingPunct="1">
              <a:defRPr/>
            </a:pPr>
            <a:endParaRPr lang="en-US" sz="2400" b="1" dirty="0">
              <a:solidFill>
                <a:schemeClr val="tx1">
                  <a:lumMod val="60000"/>
                  <a:lumOff val="40000"/>
                </a:schemeClr>
              </a:solidFill>
            </a:endParaRPr>
          </a:p>
        </p:txBody>
      </p:sp>
      <p:sp>
        <p:nvSpPr>
          <p:cNvPr id="2" name="Rectangle 1"/>
          <p:cNvSpPr/>
          <p:nvPr/>
        </p:nvSpPr>
        <p:spPr>
          <a:xfrm>
            <a:off x="6420039" y="6407249"/>
            <a:ext cx="2114361" cy="307777"/>
          </a:xfrm>
          <a:prstGeom prst="rect">
            <a:avLst/>
          </a:prstGeom>
        </p:spPr>
        <p:txBody>
          <a:bodyPr wrap="none">
            <a:spAutoFit/>
          </a:bodyPr>
          <a:lstStyle/>
          <a:p>
            <a:r>
              <a:rPr lang="en-US" sz="1400" dirty="0"/>
              <a:t>Page 57 Training Guide </a:t>
            </a:r>
          </a:p>
        </p:txBody>
      </p:sp>
      <p:sp>
        <p:nvSpPr>
          <p:cNvPr id="3" name="Slide Number Placeholder 2"/>
          <p:cNvSpPr>
            <a:spLocks noGrp="1"/>
          </p:cNvSpPr>
          <p:nvPr>
            <p:ph type="sldNum" sz="quarter" idx="10"/>
          </p:nvPr>
        </p:nvSpPr>
        <p:spPr/>
        <p:txBody>
          <a:bodyPr/>
          <a:lstStyle/>
          <a:p>
            <a:pPr>
              <a:defRPr/>
            </a:pPr>
            <a:fld id="{BF0A150D-1BBE-4E66-8D5F-75E34BABC1AE}" type="slidenum">
              <a:rPr lang="en-US" smtClean="0"/>
              <a:pPr>
                <a:defRPr/>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EE80-DE34-45C5-894D-095022E54AE0}"/>
              </a:ext>
            </a:extLst>
          </p:cNvPr>
          <p:cNvSpPr>
            <a:spLocks noGrp="1"/>
          </p:cNvSpPr>
          <p:nvPr>
            <p:ph type="title"/>
          </p:nvPr>
        </p:nvSpPr>
        <p:spPr>
          <a:xfrm>
            <a:off x="457200" y="274638"/>
            <a:ext cx="8229600" cy="457199"/>
          </a:xfrm>
        </p:spPr>
        <p:txBody>
          <a:bodyPr/>
          <a:lstStyle/>
          <a:p>
            <a:r>
              <a:rPr lang="en-US" sz="3200" b="1" dirty="0">
                <a:solidFill>
                  <a:srgbClr val="5D5C5A"/>
                </a:solidFill>
                <a:latin typeface="Arial" charset="0"/>
                <a:cs typeface="+mn-cs"/>
              </a:rPr>
              <a:t>   Supplemental Claim</a:t>
            </a:r>
            <a:endParaRPr lang="en-US" dirty="0"/>
          </a:p>
        </p:txBody>
      </p:sp>
      <p:sp>
        <p:nvSpPr>
          <p:cNvPr id="3" name="Content Placeholder 2">
            <a:extLst>
              <a:ext uri="{FF2B5EF4-FFF2-40B4-BE49-F238E27FC236}">
                <a16:creationId xmlns:a16="http://schemas.microsoft.com/office/drawing/2014/main" id="{FB80BCB4-6818-4CB6-A423-9AC5799AEBC8}"/>
              </a:ext>
            </a:extLst>
          </p:cNvPr>
          <p:cNvSpPr>
            <a:spLocks noGrp="1"/>
          </p:cNvSpPr>
          <p:nvPr>
            <p:ph idx="1"/>
          </p:nvPr>
        </p:nvSpPr>
        <p:spPr>
          <a:xfrm>
            <a:off x="1752600" y="914400"/>
            <a:ext cx="6629400" cy="5211763"/>
          </a:xfrm>
        </p:spPr>
        <p:txBody>
          <a:bodyPr/>
          <a:lstStyle/>
          <a:p>
            <a:pPr>
              <a:buFont typeface="Wingdings" panose="05000000000000000000" pitchFamily="2" charset="2"/>
              <a:buChar char="Ø"/>
            </a:pPr>
            <a:r>
              <a:rPr lang="en-US" sz="2200" dirty="0"/>
              <a:t>Supplemental claim is a claim where an initial or supplemental claim for the same or similar benefit on the same or similar basis was previously decided.</a:t>
            </a:r>
          </a:p>
          <a:p>
            <a:pPr marL="0" indent="0">
              <a:buNone/>
            </a:pPr>
            <a:endParaRPr lang="en-US" sz="2200" dirty="0"/>
          </a:p>
          <a:p>
            <a:pPr>
              <a:buFont typeface="Wingdings" panose="05000000000000000000" pitchFamily="2" charset="2"/>
              <a:buChar char="Ø"/>
            </a:pPr>
            <a:r>
              <a:rPr lang="en-US" sz="2200" dirty="0"/>
              <a:t>Must have new and relevant evidence to submit.</a:t>
            </a:r>
          </a:p>
          <a:p>
            <a:pPr marL="0" indent="0">
              <a:buNone/>
            </a:pPr>
            <a:endParaRPr lang="en-US" sz="2200" dirty="0"/>
          </a:p>
          <a:p>
            <a:pPr>
              <a:buFont typeface="Wingdings" panose="05000000000000000000" pitchFamily="2" charset="2"/>
              <a:buChar char="Ø"/>
            </a:pPr>
            <a:r>
              <a:rPr lang="en-US" sz="2200" dirty="0">
                <a:solidFill>
                  <a:srgbClr val="FF0000"/>
                </a:solidFill>
              </a:rPr>
              <a:t>Intent to file a claim, now applies to supplemental claims.</a:t>
            </a:r>
          </a:p>
          <a:p>
            <a:pPr marL="0" indent="0">
              <a:buNone/>
            </a:pPr>
            <a:endParaRPr lang="en-US" sz="2200" dirty="0"/>
          </a:p>
          <a:p>
            <a:pPr>
              <a:buFont typeface="Wingdings" panose="05000000000000000000" pitchFamily="2" charset="2"/>
              <a:buChar char="Ø"/>
            </a:pPr>
            <a:r>
              <a:rPr lang="en-US" sz="2200" dirty="0"/>
              <a:t>As of February 19, 2019, reopened claims or reconsideration claims are no longer available as they fall under the supplemental claim process now.</a:t>
            </a:r>
          </a:p>
          <a:p>
            <a:endParaRPr lang="en-US" sz="2000" dirty="0"/>
          </a:p>
        </p:txBody>
      </p:sp>
      <p:sp>
        <p:nvSpPr>
          <p:cNvPr id="4" name="Slide Number Placeholder 3">
            <a:extLst>
              <a:ext uri="{FF2B5EF4-FFF2-40B4-BE49-F238E27FC236}">
                <a16:creationId xmlns:a16="http://schemas.microsoft.com/office/drawing/2014/main" id="{7E24E017-6E4F-47A3-88A0-77084D541AB3}"/>
              </a:ext>
            </a:extLst>
          </p:cNvPr>
          <p:cNvSpPr>
            <a:spLocks noGrp="1"/>
          </p:cNvSpPr>
          <p:nvPr>
            <p:ph type="sldNum" sz="quarter" idx="10"/>
          </p:nvPr>
        </p:nvSpPr>
        <p:spPr/>
        <p:txBody>
          <a:bodyPr/>
          <a:lstStyle/>
          <a:p>
            <a:pPr>
              <a:defRPr/>
            </a:pPr>
            <a:fld id="{74BA9AE0-C864-46DB-8982-32561AC64B92}" type="slidenum">
              <a:rPr lang="en-US" smtClean="0"/>
              <a:pPr>
                <a:defRPr/>
              </a:pPr>
              <a:t>70</a:t>
            </a:fld>
            <a:endParaRPr lang="en-US"/>
          </a:p>
        </p:txBody>
      </p:sp>
    </p:spTree>
    <p:extLst>
      <p:ext uri="{BB962C8B-B14F-4D97-AF65-F5344CB8AC3E}">
        <p14:creationId xmlns:p14="http://schemas.microsoft.com/office/powerpoint/2010/main" val="41367812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AF4E5-D1BF-408E-83B0-F9486DABB9F7}"/>
              </a:ext>
            </a:extLst>
          </p:cNvPr>
          <p:cNvSpPr>
            <a:spLocks noGrp="1"/>
          </p:cNvSpPr>
          <p:nvPr>
            <p:ph type="title"/>
          </p:nvPr>
        </p:nvSpPr>
        <p:spPr/>
        <p:txBody>
          <a:bodyPr/>
          <a:lstStyle/>
          <a:p>
            <a:r>
              <a:rPr lang="en-US" b="1" dirty="0">
                <a:solidFill>
                  <a:srgbClr val="FF0000"/>
                </a:solidFill>
              </a:rPr>
              <a:t>Important</a:t>
            </a:r>
          </a:p>
        </p:txBody>
      </p:sp>
      <p:sp>
        <p:nvSpPr>
          <p:cNvPr id="3" name="Content Placeholder 2">
            <a:extLst>
              <a:ext uri="{FF2B5EF4-FFF2-40B4-BE49-F238E27FC236}">
                <a16:creationId xmlns:a16="http://schemas.microsoft.com/office/drawing/2014/main" id="{15AEAA23-195C-437E-A433-563382B5CFEE}"/>
              </a:ext>
            </a:extLst>
          </p:cNvPr>
          <p:cNvSpPr>
            <a:spLocks noGrp="1"/>
          </p:cNvSpPr>
          <p:nvPr>
            <p:ph idx="1"/>
          </p:nvPr>
        </p:nvSpPr>
        <p:spPr/>
        <p:txBody>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That’s why it is in Red.  </a:t>
            </a:r>
            <a:r>
              <a:rPr lang="en-US"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FILE A SUPPLEMENTAL CLAIM IF YOU ARE NOT SUBMITTING NEW EVIDENCE.</a:t>
            </a:r>
          </a:p>
          <a:p>
            <a:pPr marL="0" indent="0">
              <a:buNone/>
            </a:pPr>
            <a:endParaRPr lang="en-US" sz="24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When in doubt what is rule number two.</a:t>
            </a:r>
          </a:p>
        </p:txBody>
      </p:sp>
      <p:sp>
        <p:nvSpPr>
          <p:cNvPr id="4" name="Slide Number Placeholder 3">
            <a:extLst>
              <a:ext uri="{FF2B5EF4-FFF2-40B4-BE49-F238E27FC236}">
                <a16:creationId xmlns:a16="http://schemas.microsoft.com/office/drawing/2014/main" id="{994F8723-1CEE-46EF-A8FC-583B4A2E1C1A}"/>
              </a:ext>
            </a:extLst>
          </p:cNvPr>
          <p:cNvSpPr>
            <a:spLocks noGrp="1"/>
          </p:cNvSpPr>
          <p:nvPr>
            <p:ph type="sldNum" sz="quarter" idx="10"/>
          </p:nvPr>
        </p:nvSpPr>
        <p:spPr/>
        <p:txBody>
          <a:bodyPr/>
          <a:lstStyle/>
          <a:p>
            <a:pPr>
              <a:defRPr/>
            </a:pPr>
            <a:fld id="{74BA9AE0-C864-46DB-8982-32561AC64B92}" type="slidenum">
              <a:rPr lang="en-US" smtClean="0"/>
              <a:pPr>
                <a:defRPr/>
              </a:pPr>
              <a:t>71</a:t>
            </a:fld>
            <a:endParaRPr lang="en-US"/>
          </a:p>
        </p:txBody>
      </p:sp>
    </p:spTree>
    <p:extLst>
      <p:ext uri="{BB962C8B-B14F-4D97-AF65-F5344CB8AC3E}">
        <p14:creationId xmlns:p14="http://schemas.microsoft.com/office/powerpoint/2010/main" val="4230969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1752600" y="304800"/>
            <a:ext cx="670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lvl="0" algn="ctr" eaLnBrk="1" hangingPunct="1">
              <a:spcBef>
                <a:spcPct val="0"/>
              </a:spcBef>
              <a:buNone/>
              <a:defRPr/>
            </a:pPr>
            <a:r>
              <a:rPr lang="en-US" sz="1800" b="1" dirty="0">
                <a:solidFill>
                  <a:srgbClr val="5D5C5A"/>
                </a:solidFill>
                <a:latin typeface="Arial" charset="0"/>
              </a:rPr>
              <a:t>Supplemental Claim (VA Form 20-0995) </a:t>
            </a: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72</a:t>
            </a:fld>
            <a:endParaRPr lang="en-US" dirty="0"/>
          </a:p>
        </p:txBody>
      </p:sp>
      <p:pic>
        <p:nvPicPr>
          <p:cNvPr id="3" name="Picture 2">
            <a:extLst>
              <a:ext uri="{FF2B5EF4-FFF2-40B4-BE49-F238E27FC236}">
                <a16:creationId xmlns:a16="http://schemas.microsoft.com/office/drawing/2014/main" id="{66693C8F-2FE2-4C3C-A16E-EFB328F4D899}"/>
              </a:ext>
            </a:extLst>
          </p:cNvPr>
          <p:cNvPicPr>
            <a:picLocks noChangeAspect="1"/>
          </p:cNvPicPr>
          <p:nvPr/>
        </p:nvPicPr>
        <p:blipFill>
          <a:blip r:embed="rId3"/>
          <a:stretch>
            <a:fillRect/>
          </a:stretch>
        </p:blipFill>
        <p:spPr>
          <a:xfrm>
            <a:off x="1524000" y="587375"/>
            <a:ext cx="7162800" cy="6270621"/>
          </a:xfrm>
          <a:prstGeom prst="rect">
            <a:avLst/>
          </a:prstGeom>
        </p:spPr>
      </p:pic>
    </p:spTree>
    <p:extLst>
      <p:ext uri="{BB962C8B-B14F-4D97-AF65-F5344CB8AC3E}">
        <p14:creationId xmlns:p14="http://schemas.microsoft.com/office/powerpoint/2010/main" val="6987586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3B31-B022-47EF-BE87-726129B9BF6B}"/>
              </a:ext>
            </a:extLst>
          </p:cNvPr>
          <p:cNvSpPr>
            <a:spLocks noGrp="1"/>
          </p:cNvSpPr>
          <p:nvPr>
            <p:ph type="title"/>
          </p:nvPr>
        </p:nvSpPr>
        <p:spPr>
          <a:xfrm>
            <a:off x="457200" y="381001"/>
            <a:ext cx="8229600" cy="457200"/>
          </a:xfrm>
        </p:spPr>
        <p:txBody>
          <a:bodyPr/>
          <a:lstStyle/>
          <a:p>
            <a:pPr lvl="0" eaLnBrk="1" hangingPunct="1">
              <a:defRPr/>
            </a:pPr>
            <a:r>
              <a:rPr lang="en-US" sz="2400" b="1" dirty="0">
                <a:solidFill>
                  <a:srgbClr val="5D5C5A"/>
                </a:solidFill>
                <a:latin typeface="Arial" charset="0"/>
                <a:cs typeface="+mn-cs"/>
              </a:rPr>
              <a:t>Supplemental Claim</a:t>
            </a:r>
            <a:br>
              <a:rPr lang="en-US" sz="2400" b="1" dirty="0">
                <a:solidFill>
                  <a:srgbClr val="5D5C5A"/>
                </a:solidFill>
                <a:latin typeface="Arial" charset="0"/>
                <a:cs typeface="+mn-cs"/>
              </a:rPr>
            </a:br>
            <a:endParaRPr lang="en-US" dirty="0"/>
          </a:p>
        </p:txBody>
      </p:sp>
      <p:pic>
        <p:nvPicPr>
          <p:cNvPr id="5" name="Content Placeholder 4">
            <a:extLst>
              <a:ext uri="{FF2B5EF4-FFF2-40B4-BE49-F238E27FC236}">
                <a16:creationId xmlns:a16="http://schemas.microsoft.com/office/drawing/2014/main" id="{E18FCC86-55C4-41C8-8EC1-A034AD0B2895}"/>
              </a:ext>
            </a:extLst>
          </p:cNvPr>
          <p:cNvPicPr>
            <a:picLocks noGrp="1" noChangeAspect="1"/>
          </p:cNvPicPr>
          <p:nvPr>
            <p:ph idx="1"/>
          </p:nvPr>
        </p:nvPicPr>
        <p:blipFill>
          <a:blip r:embed="rId3"/>
          <a:stretch>
            <a:fillRect/>
          </a:stretch>
        </p:blipFill>
        <p:spPr>
          <a:xfrm>
            <a:off x="1295400" y="0"/>
            <a:ext cx="7467600" cy="6857999"/>
          </a:xfrm>
          <a:prstGeom prst="rect">
            <a:avLst/>
          </a:prstGeom>
        </p:spPr>
      </p:pic>
      <p:sp>
        <p:nvSpPr>
          <p:cNvPr id="4" name="Slide Number Placeholder 3">
            <a:extLst>
              <a:ext uri="{FF2B5EF4-FFF2-40B4-BE49-F238E27FC236}">
                <a16:creationId xmlns:a16="http://schemas.microsoft.com/office/drawing/2014/main" id="{C03122AB-2680-440A-ADCA-B21D46D95313}"/>
              </a:ext>
            </a:extLst>
          </p:cNvPr>
          <p:cNvSpPr>
            <a:spLocks noGrp="1"/>
          </p:cNvSpPr>
          <p:nvPr>
            <p:ph type="sldNum" sz="quarter" idx="10"/>
          </p:nvPr>
        </p:nvSpPr>
        <p:spPr/>
        <p:txBody>
          <a:bodyPr/>
          <a:lstStyle/>
          <a:p>
            <a:pPr>
              <a:defRPr/>
            </a:pPr>
            <a:fld id="{74BA9AE0-C864-46DB-8982-32561AC64B92}" type="slidenum">
              <a:rPr lang="en-US" smtClean="0"/>
              <a:pPr>
                <a:defRPr/>
              </a:pPr>
              <a:t>73</a:t>
            </a:fld>
            <a:endParaRPr lang="en-US"/>
          </a:p>
        </p:txBody>
      </p:sp>
    </p:spTree>
    <p:extLst>
      <p:ext uri="{BB962C8B-B14F-4D97-AF65-F5344CB8AC3E}">
        <p14:creationId xmlns:p14="http://schemas.microsoft.com/office/powerpoint/2010/main" val="2088689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990600"/>
            <a:ext cx="6629400" cy="5486400"/>
          </a:xfrm>
        </p:spPr>
        <p:txBody>
          <a:bodyPr/>
          <a:lstStyle/>
          <a:p>
            <a:pPr marL="0" indent="0" algn="ctr">
              <a:buFont typeface="Arial" panose="020B0604020202020204" pitchFamily="34" charset="0"/>
              <a:buNone/>
              <a:defRPr/>
            </a:pPr>
            <a:r>
              <a:rPr lang="en-US" sz="2400" b="1" dirty="0">
                <a:solidFill>
                  <a:schemeClr val="tx1">
                    <a:lumMod val="65000"/>
                    <a:lumOff val="35000"/>
                  </a:schemeClr>
                </a:solidFill>
              </a:rPr>
              <a:t>Supplemental Claim Vs. Higher-Level Review</a:t>
            </a:r>
            <a:endParaRPr lang="en-US" sz="1200" b="1" dirty="0">
              <a:solidFill>
                <a:schemeClr val="tx1">
                  <a:lumMod val="65000"/>
                  <a:lumOff val="35000"/>
                </a:schemeClr>
              </a:solidFill>
            </a:endParaRPr>
          </a:p>
          <a:p>
            <a:pPr marL="0" indent="0">
              <a:buFont typeface="Arial" panose="020B0604020202020204" pitchFamily="34" charset="0"/>
              <a:buNone/>
              <a:defRPr/>
            </a:pPr>
            <a:endParaRPr lang="en-US" sz="1400" b="1" dirty="0">
              <a:solidFill>
                <a:schemeClr val="tx1">
                  <a:lumMod val="65000"/>
                  <a:lumOff val="35000"/>
                </a:schemeClr>
              </a:solidFill>
            </a:endParaRPr>
          </a:p>
          <a:p>
            <a:pPr>
              <a:buFont typeface="Wingdings" panose="05000000000000000000" pitchFamily="2" charset="2"/>
              <a:buChar char="Ø"/>
              <a:defRPr/>
            </a:pPr>
            <a:endParaRPr lang="en-US" sz="1400" b="1" dirty="0">
              <a:solidFill>
                <a:schemeClr val="tx1">
                  <a:lumMod val="65000"/>
                  <a:lumOff val="35000"/>
                </a:schemeClr>
              </a:solidFill>
            </a:endParaRPr>
          </a:p>
        </p:txBody>
      </p:sp>
      <p:sp>
        <p:nvSpPr>
          <p:cNvPr id="5325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7C9C91-8A76-4E25-A8CF-5D4B7BC5FEFA}"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53253"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pic>
        <p:nvPicPr>
          <p:cNvPr id="532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0219" y="1447810"/>
            <a:ext cx="6980381" cy="533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5858586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990600"/>
            <a:ext cx="6629400" cy="5486400"/>
          </a:xfrm>
        </p:spPr>
        <p:txBody>
          <a:bodyPr/>
          <a:lstStyle/>
          <a:p>
            <a:pPr marL="0" indent="0" algn="ctr">
              <a:buFont typeface="Arial" panose="020B0604020202020204" pitchFamily="34" charset="0"/>
              <a:buNone/>
              <a:defRPr/>
            </a:pPr>
            <a:r>
              <a:rPr lang="en-US" sz="2400" b="1" dirty="0">
                <a:solidFill>
                  <a:schemeClr val="tx1">
                    <a:lumMod val="65000"/>
                    <a:lumOff val="35000"/>
                  </a:schemeClr>
                </a:solidFill>
              </a:rPr>
              <a:t>Supplemental Claim Vs. Higher-Level Review</a:t>
            </a:r>
            <a:endParaRPr lang="en-US" sz="1200" b="1" dirty="0">
              <a:solidFill>
                <a:schemeClr val="tx1">
                  <a:lumMod val="65000"/>
                  <a:lumOff val="35000"/>
                </a:schemeClr>
              </a:solidFill>
            </a:endParaRPr>
          </a:p>
          <a:p>
            <a:pPr marL="0" indent="0">
              <a:buFont typeface="Arial" panose="020B0604020202020204" pitchFamily="34" charset="0"/>
              <a:buNone/>
              <a:defRPr/>
            </a:pPr>
            <a:endParaRPr lang="en-US" sz="1400" b="1" dirty="0">
              <a:solidFill>
                <a:schemeClr val="tx1">
                  <a:lumMod val="65000"/>
                  <a:lumOff val="35000"/>
                </a:schemeClr>
              </a:solidFill>
            </a:endParaRPr>
          </a:p>
          <a:p>
            <a:pPr>
              <a:buFont typeface="Wingdings" panose="05000000000000000000" pitchFamily="2" charset="2"/>
              <a:buChar char="Ø"/>
              <a:defRPr/>
            </a:pPr>
            <a:endParaRPr lang="en-US" sz="1400" b="1" dirty="0">
              <a:solidFill>
                <a:schemeClr val="tx1">
                  <a:lumMod val="65000"/>
                  <a:lumOff val="35000"/>
                </a:schemeClr>
              </a:solidFill>
            </a:endParaRPr>
          </a:p>
        </p:txBody>
      </p:sp>
      <p:sp>
        <p:nvSpPr>
          <p:cNvPr id="5529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B2B4E2-5009-49C5-9D60-D6A0CCBFBDC4}" type="slidenum">
              <a:rPr lang="en-US" altLang="en-US">
                <a:solidFill>
                  <a:srgbClr val="898989"/>
                </a:solidFill>
                <a:latin typeface="Calibri" panose="020F0502020204030204" pitchFamily="34" charset="0"/>
              </a:rPr>
              <a:pPr/>
              <a:t>75</a:t>
            </a:fld>
            <a:endParaRPr lang="en-US" altLang="en-US" dirty="0">
              <a:solidFill>
                <a:srgbClr val="898989"/>
              </a:solidFill>
              <a:latin typeface="Calibri" panose="020F0502020204030204" pitchFamily="34" charset="0"/>
            </a:endParaRPr>
          </a:p>
        </p:txBody>
      </p:sp>
      <p:sp>
        <p:nvSpPr>
          <p:cNvPr id="55301"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dirty="0"/>
          </a:p>
        </p:txBody>
      </p:sp>
      <p:pic>
        <p:nvPicPr>
          <p:cNvPr id="5530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0200"/>
            <a:ext cx="6584950"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Tree>
    <p:extLst>
      <p:ext uri="{BB962C8B-B14F-4D97-AF65-F5344CB8AC3E}">
        <p14:creationId xmlns:p14="http://schemas.microsoft.com/office/powerpoint/2010/main" val="749813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E64C-56BA-4D75-BBC5-B6A439F57C53}"/>
              </a:ext>
            </a:extLst>
          </p:cNvPr>
          <p:cNvSpPr>
            <a:spLocks noGrp="1"/>
          </p:cNvSpPr>
          <p:nvPr>
            <p:ph type="title"/>
          </p:nvPr>
        </p:nvSpPr>
        <p:spPr>
          <a:xfrm>
            <a:off x="457200" y="274638"/>
            <a:ext cx="8229600" cy="365125"/>
          </a:xfrm>
        </p:spPr>
        <p:txBody>
          <a:bodyPr/>
          <a:lstStyle/>
          <a:p>
            <a:r>
              <a:rPr lang="en-US" sz="2400" dirty="0">
                <a:latin typeface="Arial" panose="020B0604020202020204" pitchFamily="34" charset="0"/>
                <a:cs typeface="Arial" panose="020B0604020202020204" pitchFamily="34" charset="0"/>
              </a:rPr>
              <a:t>              Higher-Level Review</a:t>
            </a:r>
          </a:p>
        </p:txBody>
      </p:sp>
      <p:sp>
        <p:nvSpPr>
          <p:cNvPr id="3" name="Content Placeholder 2">
            <a:extLst>
              <a:ext uri="{FF2B5EF4-FFF2-40B4-BE49-F238E27FC236}">
                <a16:creationId xmlns:a16="http://schemas.microsoft.com/office/drawing/2014/main" id="{C76A83AC-1FDE-4627-B7E8-785231439465}"/>
              </a:ext>
            </a:extLst>
          </p:cNvPr>
          <p:cNvSpPr>
            <a:spLocks noGrp="1"/>
          </p:cNvSpPr>
          <p:nvPr>
            <p:ph idx="1"/>
          </p:nvPr>
        </p:nvSpPr>
        <p:spPr>
          <a:xfrm>
            <a:off x="1752600" y="609600"/>
            <a:ext cx="6629400" cy="5516563"/>
          </a:xfrm>
        </p:spPr>
        <p:txBody>
          <a:bodyPr/>
          <a:lstStyle/>
          <a:p>
            <a:pPr>
              <a:buFont typeface="Wingdings" panose="05000000000000000000" pitchFamily="2" charset="2"/>
              <a:buChar char="Ø"/>
            </a:pPr>
            <a:r>
              <a:rPr lang="en-US" sz="2400" dirty="0"/>
              <a:t>Use this option when you have NO additional evidence to submit, or that you would like VA to obtain, in support of a previously decided issue.</a:t>
            </a:r>
          </a:p>
          <a:p>
            <a:pPr marL="0" indent="0">
              <a:buNone/>
            </a:pPr>
            <a:endParaRPr lang="en-US" sz="2400" dirty="0"/>
          </a:p>
          <a:p>
            <a:pPr>
              <a:buFont typeface="Wingdings" panose="05000000000000000000" pitchFamily="2" charset="2"/>
              <a:buChar char="Ø"/>
            </a:pPr>
            <a:r>
              <a:rPr lang="en-US" sz="2400" dirty="0"/>
              <a:t>You may not request a Higher-Level Review of a Higher-Level Review decision or a Board decision.</a:t>
            </a:r>
          </a:p>
          <a:p>
            <a:pPr marL="0" indent="0">
              <a:buNone/>
            </a:pPr>
            <a:endParaRPr lang="en-US" sz="2400" dirty="0"/>
          </a:p>
          <a:p>
            <a:pPr>
              <a:buFont typeface="Wingdings" panose="05000000000000000000" pitchFamily="2" charset="2"/>
              <a:buChar char="Ø"/>
            </a:pPr>
            <a:r>
              <a:rPr lang="en-US" sz="2400" dirty="0"/>
              <a:t>The designated reviewer will conduct a brand-new review of the issue(s) based on the evidence that was before VA at the time of the prior decision(s).</a:t>
            </a:r>
          </a:p>
        </p:txBody>
      </p:sp>
      <p:sp>
        <p:nvSpPr>
          <p:cNvPr id="4" name="Slide Number Placeholder 3">
            <a:extLst>
              <a:ext uri="{FF2B5EF4-FFF2-40B4-BE49-F238E27FC236}">
                <a16:creationId xmlns:a16="http://schemas.microsoft.com/office/drawing/2014/main" id="{A98AA410-894A-4B56-932A-CD02C6BC5FB7}"/>
              </a:ext>
            </a:extLst>
          </p:cNvPr>
          <p:cNvSpPr>
            <a:spLocks noGrp="1"/>
          </p:cNvSpPr>
          <p:nvPr>
            <p:ph type="sldNum" sz="quarter" idx="10"/>
          </p:nvPr>
        </p:nvSpPr>
        <p:spPr/>
        <p:txBody>
          <a:bodyPr/>
          <a:lstStyle/>
          <a:p>
            <a:pPr>
              <a:defRPr/>
            </a:pPr>
            <a:fld id="{74BA9AE0-C864-46DB-8982-32561AC64B92}" type="slidenum">
              <a:rPr lang="en-US" smtClean="0"/>
              <a:pPr>
                <a:defRPr/>
              </a:pPr>
              <a:t>76</a:t>
            </a:fld>
            <a:endParaRPr lang="en-US"/>
          </a:p>
        </p:txBody>
      </p:sp>
    </p:spTree>
    <p:extLst>
      <p:ext uri="{BB962C8B-B14F-4D97-AF65-F5344CB8AC3E}">
        <p14:creationId xmlns:p14="http://schemas.microsoft.com/office/powerpoint/2010/main" val="1461222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835C4-4BC6-4C52-BCD6-801D7001969C}"/>
              </a:ext>
            </a:extLst>
          </p:cNvPr>
          <p:cNvSpPr>
            <a:spLocks noGrp="1"/>
          </p:cNvSpPr>
          <p:nvPr>
            <p:ph type="title"/>
          </p:nvPr>
        </p:nvSpPr>
        <p:spPr/>
        <p:txBody>
          <a:bodyPr/>
          <a:lstStyle/>
          <a:p>
            <a:r>
              <a:rPr lang="en-US" dirty="0"/>
              <a:t>Higher Level Review</a:t>
            </a:r>
          </a:p>
        </p:txBody>
      </p:sp>
      <p:sp>
        <p:nvSpPr>
          <p:cNvPr id="3" name="Content Placeholder 2">
            <a:extLst>
              <a:ext uri="{FF2B5EF4-FFF2-40B4-BE49-F238E27FC236}">
                <a16:creationId xmlns:a16="http://schemas.microsoft.com/office/drawing/2014/main" id="{72ABD658-EB61-4D30-9335-F878403578C9}"/>
              </a:ext>
            </a:extLst>
          </p:cNvPr>
          <p:cNvSpPr>
            <a:spLocks noGrp="1"/>
          </p:cNvSpPr>
          <p:nvPr>
            <p:ph idx="1"/>
          </p:nvPr>
        </p:nvSpPr>
        <p:spPr/>
        <p:txBody>
          <a:bodyPr/>
          <a:lstStyle/>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A HLR consists of:</a:t>
            </a:r>
          </a:p>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More experienced VA employee takes a second look at the same evidence (closed record and no duty to assist)</a:t>
            </a:r>
          </a:p>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De novo review with full difference of opinion authority</a:t>
            </a:r>
          </a:p>
          <a:p>
            <a:pPr>
              <a:buFont typeface="Wingdings" panose="05000000000000000000" pitchFamily="2" charset="2"/>
              <a:buChar char="Ø"/>
            </a:pPr>
            <a:r>
              <a:rPr lang="en-US" sz="2400" dirty="0">
                <a:solidFill>
                  <a:srgbClr val="FF0000"/>
                </a:solidFill>
                <a:latin typeface="Arial" panose="020B0604020202020204" pitchFamily="34" charset="0"/>
                <a:cs typeface="Arial" panose="020B0604020202020204" pitchFamily="34" charset="0"/>
              </a:rPr>
              <a:t>Duty to assist errors returned to lower-level for correction (quality feedback)</a:t>
            </a:r>
          </a:p>
          <a:p>
            <a:pPr marL="0" indent="0">
              <a:buNone/>
            </a:pPr>
            <a:endParaRPr lang="en-US" dirty="0"/>
          </a:p>
        </p:txBody>
      </p:sp>
      <p:sp>
        <p:nvSpPr>
          <p:cNvPr id="4" name="Slide Number Placeholder 3">
            <a:extLst>
              <a:ext uri="{FF2B5EF4-FFF2-40B4-BE49-F238E27FC236}">
                <a16:creationId xmlns:a16="http://schemas.microsoft.com/office/drawing/2014/main" id="{5B90CAD9-C640-4CC3-9255-AAB7BA8EDD82}"/>
              </a:ext>
            </a:extLst>
          </p:cNvPr>
          <p:cNvSpPr>
            <a:spLocks noGrp="1"/>
          </p:cNvSpPr>
          <p:nvPr>
            <p:ph type="sldNum" sz="quarter" idx="10"/>
          </p:nvPr>
        </p:nvSpPr>
        <p:spPr/>
        <p:txBody>
          <a:bodyPr/>
          <a:lstStyle/>
          <a:p>
            <a:pPr>
              <a:defRPr/>
            </a:pPr>
            <a:fld id="{74BA9AE0-C864-46DB-8982-32561AC64B92}" type="slidenum">
              <a:rPr lang="en-US" smtClean="0"/>
              <a:pPr>
                <a:defRPr/>
              </a:pPr>
              <a:t>77</a:t>
            </a:fld>
            <a:endParaRPr lang="en-US"/>
          </a:p>
        </p:txBody>
      </p:sp>
    </p:spTree>
    <p:extLst>
      <p:ext uri="{BB962C8B-B14F-4D97-AF65-F5344CB8AC3E}">
        <p14:creationId xmlns:p14="http://schemas.microsoft.com/office/powerpoint/2010/main" val="17083420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311A-1EB0-4AB3-B0EA-68EFEF41D41A}"/>
              </a:ext>
            </a:extLst>
          </p:cNvPr>
          <p:cNvSpPr>
            <a:spLocks noGrp="1"/>
          </p:cNvSpPr>
          <p:nvPr>
            <p:ph type="title"/>
          </p:nvPr>
        </p:nvSpPr>
        <p:spPr/>
        <p:txBody>
          <a:bodyPr/>
          <a:lstStyle/>
          <a:p>
            <a:r>
              <a:rPr lang="en-US" dirty="0"/>
              <a:t>Higher level Review </a:t>
            </a:r>
          </a:p>
        </p:txBody>
      </p:sp>
      <p:sp>
        <p:nvSpPr>
          <p:cNvPr id="3" name="Content Placeholder 2">
            <a:extLst>
              <a:ext uri="{FF2B5EF4-FFF2-40B4-BE49-F238E27FC236}">
                <a16:creationId xmlns:a16="http://schemas.microsoft.com/office/drawing/2014/main" id="{274A265D-696F-402E-9CAB-93F6E16B6CDF}"/>
              </a:ext>
            </a:extLst>
          </p:cNvPr>
          <p:cNvSpPr>
            <a:spLocks noGrp="1"/>
          </p:cNvSpPr>
          <p:nvPr>
            <p:ph idx="1"/>
          </p:nvPr>
        </p:nvSpPr>
        <p:spPr/>
        <p:txBody>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Do  not file a Higher-level review without speaking to an NSO first.</a:t>
            </a:r>
          </a:p>
          <a:p>
            <a:pPr marL="0" indent="0">
              <a:buNone/>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When In doubt what is the second rule.</a:t>
            </a:r>
          </a:p>
        </p:txBody>
      </p:sp>
      <p:sp>
        <p:nvSpPr>
          <p:cNvPr id="4" name="Slide Number Placeholder 3">
            <a:extLst>
              <a:ext uri="{FF2B5EF4-FFF2-40B4-BE49-F238E27FC236}">
                <a16:creationId xmlns:a16="http://schemas.microsoft.com/office/drawing/2014/main" id="{597EB658-DDD7-4A4B-9B7C-3A268A78ED8A}"/>
              </a:ext>
            </a:extLst>
          </p:cNvPr>
          <p:cNvSpPr>
            <a:spLocks noGrp="1"/>
          </p:cNvSpPr>
          <p:nvPr>
            <p:ph type="sldNum" sz="quarter" idx="10"/>
          </p:nvPr>
        </p:nvSpPr>
        <p:spPr/>
        <p:txBody>
          <a:bodyPr/>
          <a:lstStyle/>
          <a:p>
            <a:pPr>
              <a:defRPr/>
            </a:pPr>
            <a:fld id="{74BA9AE0-C864-46DB-8982-32561AC64B92}" type="slidenum">
              <a:rPr lang="en-US" smtClean="0"/>
              <a:pPr>
                <a:defRPr/>
              </a:pPr>
              <a:t>78</a:t>
            </a:fld>
            <a:endParaRPr lang="en-US"/>
          </a:p>
        </p:txBody>
      </p:sp>
    </p:spTree>
    <p:extLst>
      <p:ext uri="{BB962C8B-B14F-4D97-AF65-F5344CB8AC3E}">
        <p14:creationId xmlns:p14="http://schemas.microsoft.com/office/powerpoint/2010/main" val="2137290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90600"/>
            <a:ext cx="6400800" cy="5486400"/>
          </a:xfrm>
        </p:spPr>
        <p:txBody>
          <a:bodyPr/>
          <a:lstStyle/>
          <a:p>
            <a:pPr marL="0" indent="0" algn="ctr">
              <a:buFont typeface="Arial" panose="020B0604020202020204" pitchFamily="34" charset="0"/>
              <a:buNone/>
              <a:defRPr/>
            </a:pPr>
            <a:r>
              <a:rPr lang="en-US" sz="2400" b="1" dirty="0">
                <a:solidFill>
                  <a:schemeClr val="tx1">
                    <a:lumMod val="65000"/>
                    <a:lumOff val="35000"/>
                  </a:schemeClr>
                </a:solidFill>
              </a:rPr>
              <a:t>Higher-Level Review</a:t>
            </a:r>
            <a:endParaRPr lang="en-US" sz="1200" b="1" dirty="0">
              <a:solidFill>
                <a:schemeClr val="tx1">
                  <a:lumMod val="65000"/>
                  <a:lumOff val="35000"/>
                </a:schemeClr>
              </a:solidFill>
            </a:endParaRPr>
          </a:p>
          <a:p>
            <a:pPr>
              <a:buFont typeface="Wingdings" panose="05000000000000000000" pitchFamily="2" charset="2"/>
              <a:buChar char="Ø"/>
              <a:defRPr/>
            </a:pPr>
            <a:r>
              <a:rPr lang="en-US" sz="2000" dirty="0">
                <a:solidFill>
                  <a:schemeClr val="tx1">
                    <a:lumMod val="65000"/>
                    <a:lumOff val="35000"/>
                  </a:schemeClr>
                </a:solidFill>
                <a:latin typeface="Arial" panose="020B0604020202020204" pitchFamily="34" charset="0"/>
                <a:cs typeface="Arial" panose="020B0604020202020204" pitchFamily="34" charset="0"/>
              </a:rPr>
              <a:t>A claimant is required to file a Higher-Level Review on a form prescribed by the Secretary </a:t>
            </a:r>
          </a:p>
          <a:p>
            <a:pPr>
              <a:defRPr/>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Ø"/>
              <a:defRPr/>
            </a:pPr>
            <a:r>
              <a:rPr lang="en-US" sz="2000" dirty="0">
                <a:solidFill>
                  <a:srgbClr val="FF0000"/>
                </a:solidFill>
                <a:latin typeface="Arial" panose="020B0604020202020204" pitchFamily="34" charset="0"/>
                <a:cs typeface="Arial" panose="020B0604020202020204" pitchFamily="34" charset="0"/>
              </a:rPr>
              <a:t>Claimants must complete a </a:t>
            </a:r>
            <a:r>
              <a:rPr lang="en-US" sz="2000" b="1" i="1" dirty="0">
                <a:solidFill>
                  <a:srgbClr val="FF0000"/>
                </a:solidFill>
                <a:latin typeface="Arial" panose="020B0604020202020204" pitchFamily="34" charset="0"/>
                <a:cs typeface="Arial" panose="020B0604020202020204" pitchFamily="34" charset="0"/>
              </a:rPr>
              <a:t>VA Form 20-0996, Decision Review Request: Higher-Level Review</a:t>
            </a:r>
            <a:r>
              <a:rPr lang="en-US" sz="2000" b="1" dirty="0">
                <a:solidFill>
                  <a:srgbClr val="FF0000"/>
                </a:solidFill>
                <a:latin typeface="Arial" panose="020B0604020202020204" pitchFamily="34" charset="0"/>
                <a:cs typeface="Arial" panose="020B0604020202020204" pitchFamily="34" charset="0"/>
              </a:rPr>
              <a:t>.</a:t>
            </a:r>
          </a:p>
          <a:p>
            <a:pPr>
              <a:defRPr/>
            </a:pPr>
            <a:endParaRPr lang="en-US" sz="2000" b="1" dirty="0">
              <a:solidFill>
                <a:schemeClr val="tx1">
                  <a:lumMod val="65000"/>
                  <a:lumOff val="35000"/>
                </a:schemeClr>
              </a:solidFill>
              <a:latin typeface="Arial" panose="020B0604020202020204" pitchFamily="34" charset="0"/>
              <a:cs typeface="Arial" panose="020B0604020202020204" pitchFamily="34" charset="0"/>
            </a:endParaRPr>
          </a:p>
          <a:p>
            <a:pPr>
              <a:buFont typeface="Wingdings" panose="05000000000000000000" pitchFamily="2" charset="2"/>
              <a:buChar char="Ø"/>
              <a:defRPr/>
            </a:pPr>
            <a:r>
              <a:rPr lang="en-US" sz="2000" dirty="0">
                <a:solidFill>
                  <a:schemeClr val="tx1">
                    <a:lumMod val="65000"/>
                    <a:lumOff val="35000"/>
                  </a:schemeClr>
                </a:solidFill>
                <a:latin typeface="Arial" panose="020B0604020202020204" pitchFamily="34" charset="0"/>
                <a:cs typeface="Arial" panose="020B0604020202020204" pitchFamily="34" charset="0"/>
              </a:rPr>
              <a:t>The intent to file would </a:t>
            </a:r>
            <a:r>
              <a:rPr lang="en-US" sz="2000" b="1" i="1" dirty="0">
                <a:solidFill>
                  <a:schemeClr val="tx1">
                    <a:lumMod val="65000"/>
                    <a:lumOff val="35000"/>
                  </a:schemeClr>
                </a:solidFill>
                <a:latin typeface="Arial" panose="020B0604020202020204" pitchFamily="34" charset="0"/>
                <a:cs typeface="Arial" panose="020B0604020202020204" pitchFamily="34" charset="0"/>
              </a:rPr>
              <a:t>not </a:t>
            </a:r>
            <a:r>
              <a:rPr lang="en-US" sz="2000" dirty="0">
                <a:solidFill>
                  <a:schemeClr val="tx1">
                    <a:lumMod val="65000"/>
                    <a:lumOff val="35000"/>
                  </a:schemeClr>
                </a:solidFill>
                <a:latin typeface="Arial" panose="020B0604020202020204" pitchFamily="34" charset="0"/>
                <a:cs typeface="Arial" panose="020B0604020202020204" pitchFamily="34" charset="0"/>
              </a:rPr>
              <a:t>apply to a Higher-Level Review.</a:t>
            </a:r>
          </a:p>
          <a:p>
            <a:pPr marL="0" indent="0">
              <a:buFont typeface="Arial" panose="020B0604020202020204" pitchFamily="34" charset="0"/>
              <a:buNone/>
              <a:defRPr/>
            </a:pPr>
            <a:r>
              <a:rPr lang="en-US" sz="2000" dirty="0">
                <a:solidFill>
                  <a:srgbClr val="FF0000"/>
                </a:solidFill>
                <a:latin typeface="Arial" panose="020B0604020202020204" pitchFamily="34" charset="0"/>
                <a:cs typeface="Arial" panose="020B0604020202020204" pitchFamily="34" charset="0"/>
              </a:rPr>
              <a:t>Claimants </a:t>
            </a:r>
            <a:r>
              <a:rPr lang="en-US" sz="2000" b="1" i="1" dirty="0">
                <a:solidFill>
                  <a:srgbClr val="FF0000"/>
                </a:solidFill>
                <a:latin typeface="Arial" panose="020B0604020202020204" pitchFamily="34" charset="0"/>
                <a:cs typeface="Arial" panose="020B0604020202020204" pitchFamily="34" charset="0"/>
              </a:rPr>
              <a:t>don't have the option of presenting new and relevant evidence </a:t>
            </a:r>
            <a:r>
              <a:rPr lang="en-US" sz="2000" dirty="0">
                <a:solidFill>
                  <a:srgbClr val="FF0000"/>
                </a:solidFill>
                <a:latin typeface="Arial" panose="020B0604020202020204" pitchFamily="34" charset="0"/>
                <a:cs typeface="Arial" panose="020B0604020202020204" pitchFamily="34" charset="0"/>
              </a:rPr>
              <a:t>outside of a supplemental claim, and the two instances in the BVA lanes. Thus, if any evidence is received outside of those instances, it will </a:t>
            </a:r>
            <a:r>
              <a:rPr lang="en-US" sz="2000" b="1" i="1" dirty="0">
                <a:solidFill>
                  <a:srgbClr val="FF0000"/>
                </a:solidFill>
                <a:latin typeface="Arial" panose="020B0604020202020204" pitchFamily="34" charset="0"/>
                <a:cs typeface="Arial" panose="020B0604020202020204" pitchFamily="34" charset="0"/>
              </a:rPr>
              <a:t>not</a:t>
            </a:r>
            <a:r>
              <a:rPr lang="en-US" sz="2000" b="1" dirty="0">
                <a:solidFill>
                  <a:srgbClr val="FF0000"/>
                </a:solidFill>
                <a:latin typeface="Arial" panose="020B0604020202020204" pitchFamily="34" charset="0"/>
                <a:cs typeface="Arial" panose="020B0604020202020204" pitchFamily="34" charset="0"/>
              </a:rPr>
              <a:t> </a:t>
            </a:r>
            <a:r>
              <a:rPr lang="en-US" sz="2000" dirty="0">
                <a:solidFill>
                  <a:srgbClr val="FF0000"/>
                </a:solidFill>
                <a:latin typeface="Arial" panose="020B0604020202020204" pitchFamily="34" charset="0"/>
                <a:cs typeface="Arial" panose="020B0604020202020204" pitchFamily="34" charset="0"/>
              </a:rPr>
              <a:t>be considered or acted upon in any way. </a:t>
            </a:r>
          </a:p>
          <a:p>
            <a:pPr marL="0" indent="0">
              <a:buFont typeface="Arial" panose="020B0604020202020204" pitchFamily="34" charset="0"/>
              <a:buNone/>
              <a:defRPr/>
            </a:pPr>
            <a:endParaRPr lang="en-US" sz="1400" b="1" dirty="0">
              <a:solidFill>
                <a:schemeClr val="tx1">
                  <a:lumMod val="65000"/>
                  <a:lumOff val="35000"/>
                </a:schemeClr>
              </a:solidFill>
            </a:endParaRPr>
          </a:p>
          <a:p>
            <a:pPr>
              <a:buFont typeface="Wingdings" panose="05000000000000000000" pitchFamily="2" charset="2"/>
              <a:buChar char="Ø"/>
              <a:defRPr/>
            </a:pPr>
            <a:endParaRPr lang="en-US" sz="1400" b="1" dirty="0">
              <a:solidFill>
                <a:schemeClr val="tx1">
                  <a:lumMod val="65000"/>
                  <a:lumOff val="35000"/>
                </a:schemeClr>
              </a:solidFill>
            </a:endParaRPr>
          </a:p>
        </p:txBody>
      </p:sp>
      <p:sp>
        <p:nvSpPr>
          <p:cNvPr id="512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2EE587-A12F-4A06-AF71-53D475436B9F}"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51205"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6"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210327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219"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752600" y="990600"/>
            <a:ext cx="6705600" cy="3785652"/>
          </a:xfrm>
          <a:prstGeom prst="rect">
            <a:avLst/>
          </a:prstGeom>
          <a:noFill/>
          <a:ln>
            <a:noFill/>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2400" b="1" dirty="0">
                <a:solidFill>
                  <a:schemeClr val="tx1">
                    <a:lumMod val="60000"/>
                    <a:lumOff val="40000"/>
                  </a:schemeClr>
                </a:solidFill>
              </a:rPr>
              <a:t>DAV Representation</a:t>
            </a:r>
          </a:p>
          <a:p>
            <a:pPr marL="342900" indent="-342900" eaLnBrk="1" hangingPunct="1">
              <a:buFont typeface="Arial" pitchFamily="34" charset="0"/>
              <a:buChar char="•"/>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VA Form 21-22: Appointment of Veterans Service Organization as Claimant’s Representative(POA)- We will Review the POA in a few slides.</a:t>
            </a:r>
          </a:p>
          <a:p>
            <a:pPr marL="342900" indent="-342900" eaLnBrk="1" hangingPunct="1">
              <a:buFont typeface="Arial" pitchFamily="34" charset="0"/>
              <a:buChar char="•"/>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Proper Completion: The form has changed.</a:t>
            </a:r>
          </a:p>
          <a:p>
            <a:pPr marL="342900" indent="-342900" eaLnBrk="1" hangingPunct="1">
              <a:buFont typeface="Arial" pitchFamily="34" charset="0"/>
              <a:buChar char="•"/>
              <a:defRPr/>
            </a:pPr>
            <a:endParaRPr lang="en-US" sz="2400" b="1" dirty="0">
              <a:solidFill>
                <a:schemeClr val="tx1">
                  <a:lumMod val="60000"/>
                  <a:lumOff val="40000"/>
                </a:schemeClr>
              </a:solidFill>
            </a:endParaRPr>
          </a:p>
        </p:txBody>
      </p:sp>
      <p:sp>
        <p:nvSpPr>
          <p:cNvPr id="3" name="Rectangle 2"/>
          <p:cNvSpPr/>
          <p:nvPr/>
        </p:nvSpPr>
        <p:spPr>
          <a:xfrm>
            <a:off x="6405612" y="6382693"/>
            <a:ext cx="2114361" cy="307777"/>
          </a:xfrm>
          <a:prstGeom prst="rect">
            <a:avLst/>
          </a:prstGeom>
        </p:spPr>
        <p:txBody>
          <a:bodyPr wrap="none">
            <a:spAutoFit/>
          </a:bodyPr>
          <a:lstStyle/>
          <a:p>
            <a:pPr lvl="0"/>
            <a:r>
              <a:rPr lang="en-US" sz="1400" dirty="0"/>
              <a:t>Page </a:t>
            </a:r>
            <a:r>
              <a:rPr lang="en-US" sz="1400" dirty="0">
                <a:solidFill>
                  <a:prstClr val="black"/>
                </a:solidFill>
              </a:rPr>
              <a:t>67 Training Guide </a:t>
            </a:r>
          </a:p>
        </p:txBody>
      </p:sp>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20522-22F5-496E-A03C-DEE5118CF316}"/>
              </a:ext>
            </a:extLst>
          </p:cNvPr>
          <p:cNvSpPr>
            <a:spLocks noGrp="1"/>
          </p:cNvSpPr>
          <p:nvPr>
            <p:ph type="title"/>
          </p:nvPr>
        </p:nvSpPr>
        <p:spPr>
          <a:xfrm>
            <a:off x="457200" y="1"/>
            <a:ext cx="8229600" cy="381000"/>
          </a:xfrm>
        </p:spPr>
        <p:txBody>
          <a:bodyPr/>
          <a:lstStyle/>
          <a:p>
            <a:r>
              <a:rPr lang="en-US" sz="2800" dirty="0">
                <a:latin typeface="Arial" panose="020B0604020202020204" pitchFamily="34" charset="0"/>
                <a:cs typeface="Arial" panose="020B0604020202020204" pitchFamily="34" charset="0"/>
              </a:rPr>
              <a:t>          Higher Level review (VA form 20-0996)</a:t>
            </a:r>
          </a:p>
        </p:txBody>
      </p:sp>
      <p:pic>
        <p:nvPicPr>
          <p:cNvPr id="5" name="Content Placeholder 4">
            <a:extLst>
              <a:ext uri="{FF2B5EF4-FFF2-40B4-BE49-F238E27FC236}">
                <a16:creationId xmlns:a16="http://schemas.microsoft.com/office/drawing/2014/main" id="{24822090-882E-44E8-B99E-F4B2E3EB8527}"/>
              </a:ext>
            </a:extLst>
          </p:cNvPr>
          <p:cNvPicPr>
            <a:picLocks noGrp="1" noChangeAspect="1"/>
          </p:cNvPicPr>
          <p:nvPr>
            <p:ph idx="1"/>
          </p:nvPr>
        </p:nvPicPr>
        <p:blipFill>
          <a:blip r:embed="rId3"/>
          <a:stretch>
            <a:fillRect/>
          </a:stretch>
        </p:blipFill>
        <p:spPr>
          <a:xfrm>
            <a:off x="1524000" y="381001"/>
            <a:ext cx="7162800" cy="6476999"/>
          </a:xfrm>
          <a:prstGeom prst="rect">
            <a:avLst/>
          </a:prstGeom>
        </p:spPr>
      </p:pic>
      <p:sp>
        <p:nvSpPr>
          <p:cNvPr id="4" name="Slide Number Placeholder 3">
            <a:extLst>
              <a:ext uri="{FF2B5EF4-FFF2-40B4-BE49-F238E27FC236}">
                <a16:creationId xmlns:a16="http://schemas.microsoft.com/office/drawing/2014/main" id="{063C6B77-3C23-421E-94DE-50420AAE0CB1}"/>
              </a:ext>
            </a:extLst>
          </p:cNvPr>
          <p:cNvSpPr>
            <a:spLocks noGrp="1"/>
          </p:cNvSpPr>
          <p:nvPr>
            <p:ph type="sldNum" sz="quarter" idx="10"/>
          </p:nvPr>
        </p:nvSpPr>
        <p:spPr/>
        <p:txBody>
          <a:bodyPr/>
          <a:lstStyle/>
          <a:p>
            <a:pPr>
              <a:defRPr/>
            </a:pPr>
            <a:fld id="{74BA9AE0-C864-46DB-8982-32561AC64B92}" type="slidenum">
              <a:rPr lang="en-US" smtClean="0"/>
              <a:pPr>
                <a:defRPr/>
              </a:pPr>
              <a:t>80</a:t>
            </a:fld>
            <a:endParaRPr lang="en-US"/>
          </a:p>
        </p:txBody>
      </p:sp>
    </p:spTree>
    <p:extLst>
      <p:ext uri="{BB962C8B-B14F-4D97-AF65-F5344CB8AC3E}">
        <p14:creationId xmlns:p14="http://schemas.microsoft.com/office/powerpoint/2010/main" val="25766470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F4D84-1F2E-4FE3-9B71-B55D59CE6A31}"/>
              </a:ext>
            </a:extLst>
          </p:cNvPr>
          <p:cNvSpPr>
            <a:spLocks noGrp="1"/>
          </p:cNvSpPr>
          <p:nvPr>
            <p:ph type="title"/>
          </p:nvPr>
        </p:nvSpPr>
        <p:spPr>
          <a:xfrm>
            <a:off x="2209800" y="274638"/>
            <a:ext cx="5791200" cy="457199"/>
          </a:xfrm>
        </p:spPr>
        <p:txBody>
          <a:bodyPr/>
          <a:lstStyle/>
          <a:p>
            <a:endParaRPr lang="en-US" dirty="0"/>
          </a:p>
        </p:txBody>
      </p:sp>
      <p:pic>
        <p:nvPicPr>
          <p:cNvPr id="5" name="Content Placeholder 4">
            <a:extLst>
              <a:ext uri="{FF2B5EF4-FFF2-40B4-BE49-F238E27FC236}">
                <a16:creationId xmlns:a16="http://schemas.microsoft.com/office/drawing/2014/main" id="{5C0B2ADE-27F7-4597-B257-AA57129511A5}"/>
              </a:ext>
            </a:extLst>
          </p:cNvPr>
          <p:cNvPicPr>
            <a:picLocks noGrp="1" noChangeAspect="1"/>
          </p:cNvPicPr>
          <p:nvPr>
            <p:ph idx="1"/>
          </p:nvPr>
        </p:nvPicPr>
        <p:blipFill>
          <a:blip r:embed="rId3"/>
          <a:stretch>
            <a:fillRect/>
          </a:stretch>
        </p:blipFill>
        <p:spPr>
          <a:xfrm>
            <a:off x="1447800" y="136524"/>
            <a:ext cx="7239000" cy="6721475"/>
          </a:xfrm>
          <a:prstGeom prst="rect">
            <a:avLst/>
          </a:prstGeom>
        </p:spPr>
      </p:pic>
      <p:sp>
        <p:nvSpPr>
          <p:cNvPr id="4" name="Slide Number Placeholder 3">
            <a:extLst>
              <a:ext uri="{FF2B5EF4-FFF2-40B4-BE49-F238E27FC236}">
                <a16:creationId xmlns:a16="http://schemas.microsoft.com/office/drawing/2014/main" id="{87460570-46A6-464F-9D18-D48F0D7C7122}"/>
              </a:ext>
            </a:extLst>
          </p:cNvPr>
          <p:cNvSpPr>
            <a:spLocks noGrp="1"/>
          </p:cNvSpPr>
          <p:nvPr>
            <p:ph type="sldNum" sz="quarter" idx="10"/>
          </p:nvPr>
        </p:nvSpPr>
        <p:spPr/>
        <p:txBody>
          <a:bodyPr/>
          <a:lstStyle/>
          <a:p>
            <a:pPr>
              <a:defRPr/>
            </a:pPr>
            <a:fld id="{74BA9AE0-C864-46DB-8982-32561AC64B92}" type="slidenum">
              <a:rPr lang="en-US" smtClean="0"/>
              <a:pPr>
                <a:defRPr/>
              </a:pPr>
              <a:t>81</a:t>
            </a:fld>
            <a:endParaRPr lang="en-US"/>
          </a:p>
        </p:txBody>
      </p:sp>
    </p:spTree>
    <p:extLst>
      <p:ext uri="{BB962C8B-B14F-4D97-AF65-F5344CB8AC3E}">
        <p14:creationId xmlns:p14="http://schemas.microsoft.com/office/powerpoint/2010/main" val="4164919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DBE5-740F-4AFC-8310-5552E5C6A834}"/>
              </a:ext>
            </a:extLst>
          </p:cNvPr>
          <p:cNvSpPr>
            <a:spLocks noGrp="1"/>
          </p:cNvSpPr>
          <p:nvPr>
            <p:ph type="title"/>
          </p:nvPr>
        </p:nvSpPr>
        <p:spPr>
          <a:xfrm>
            <a:off x="457200" y="274638"/>
            <a:ext cx="8229600" cy="365125"/>
          </a:xfrm>
        </p:spPr>
        <p:txBody>
          <a:bodyPr/>
          <a:lstStyle/>
          <a:p>
            <a:r>
              <a:rPr lang="en-US" sz="2400" dirty="0">
                <a:latin typeface="Arial" panose="020B0604020202020204" pitchFamily="34" charset="0"/>
                <a:cs typeface="Arial" panose="020B0604020202020204" pitchFamily="34" charset="0"/>
              </a:rPr>
              <a:t>        Notice of Disagreement (NOD) 10182</a:t>
            </a:r>
          </a:p>
        </p:txBody>
      </p:sp>
      <p:sp>
        <p:nvSpPr>
          <p:cNvPr id="3" name="Content Placeholder 2">
            <a:extLst>
              <a:ext uri="{FF2B5EF4-FFF2-40B4-BE49-F238E27FC236}">
                <a16:creationId xmlns:a16="http://schemas.microsoft.com/office/drawing/2014/main" id="{0B0014A7-96D5-45A4-BD1B-A38E379F09C2}"/>
              </a:ext>
            </a:extLst>
          </p:cNvPr>
          <p:cNvSpPr>
            <a:spLocks noGrp="1"/>
          </p:cNvSpPr>
          <p:nvPr>
            <p:ph idx="1"/>
          </p:nvPr>
        </p:nvSpPr>
        <p:spPr>
          <a:xfrm>
            <a:off x="1752600" y="762000"/>
            <a:ext cx="6629400" cy="5821362"/>
          </a:xfrm>
        </p:spPr>
        <p:txBody>
          <a:bodyPr/>
          <a:lstStyle/>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Use this option to appeal to the Board for consideration by a Veterans Law Judge. The claimant may appeal to the Board from a Supplemental Claim decision or a Higher-Level Review decision. </a:t>
            </a:r>
            <a:r>
              <a:rPr lang="en-US" sz="2000" u="sng" dirty="0">
                <a:highlight>
                  <a:srgbClr val="FFFF00"/>
                </a:highlight>
                <a:latin typeface="Arial" panose="020B0604020202020204" pitchFamily="34" charset="0"/>
                <a:cs typeface="Arial" panose="020B0604020202020204" pitchFamily="34" charset="0"/>
              </a:rPr>
              <a:t>A decision must have been made within the past year to be able to file a 10182</a:t>
            </a:r>
          </a:p>
          <a:p>
            <a:pPr marL="0" indent="0">
              <a:buNone/>
            </a:pPr>
            <a:endParaRPr lang="en-US"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000" dirty="0">
                <a:latin typeface="Arial" panose="020B0604020202020204" pitchFamily="34" charset="0"/>
                <a:cs typeface="Arial" panose="020B0604020202020204" pitchFamily="34" charset="0"/>
              </a:rPr>
              <a:t>When appealing to the Board, the claimant may request a hearing with a Veterans Law Judge and/or the opportunity to submit additional evidence. They may also choose for the Board to review their claim without any additional evidence or a hearing, which may result in a faster decision. By selecting one of these options, the Board will place the appeal onto a list for consideration in the order it was received</a:t>
            </a:r>
            <a:r>
              <a:rPr lang="en-US" sz="2000" dirty="0"/>
              <a:t>.</a:t>
            </a:r>
          </a:p>
        </p:txBody>
      </p:sp>
      <p:sp>
        <p:nvSpPr>
          <p:cNvPr id="4" name="Slide Number Placeholder 3">
            <a:extLst>
              <a:ext uri="{FF2B5EF4-FFF2-40B4-BE49-F238E27FC236}">
                <a16:creationId xmlns:a16="http://schemas.microsoft.com/office/drawing/2014/main" id="{C44788F9-15A9-45F3-9F5E-5D45EEC323D6}"/>
              </a:ext>
            </a:extLst>
          </p:cNvPr>
          <p:cNvSpPr>
            <a:spLocks noGrp="1"/>
          </p:cNvSpPr>
          <p:nvPr>
            <p:ph type="sldNum" sz="quarter" idx="10"/>
          </p:nvPr>
        </p:nvSpPr>
        <p:spPr/>
        <p:txBody>
          <a:bodyPr/>
          <a:lstStyle/>
          <a:p>
            <a:pPr>
              <a:defRPr/>
            </a:pPr>
            <a:fld id="{74BA9AE0-C864-46DB-8982-32561AC64B92}" type="slidenum">
              <a:rPr lang="en-US" smtClean="0"/>
              <a:pPr>
                <a:defRPr/>
              </a:pPr>
              <a:t>82</a:t>
            </a:fld>
            <a:endParaRPr lang="en-US"/>
          </a:p>
        </p:txBody>
      </p:sp>
    </p:spTree>
    <p:extLst>
      <p:ext uri="{BB962C8B-B14F-4D97-AF65-F5344CB8AC3E}">
        <p14:creationId xmlns:p14="http://schemas.microsoft.com/office/powerpoint/2010/main" val="2630303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1416-A8E5-463B-85E0-4F4257E4076D}"/>
              </a:ext>
            </a:extLst>
          </p:cNvPr>
          <p:cNvSpPr>
            <a:spLocks noGrp="1"/>
          </p:cNvSpPr>
          <p:nvPr>
            <p:ph type="title"/>
          </p:nvPr>
        </p:nvSpPr>
        <p:spPr>
          <a:xfrm>
            <a:off x="457200" y="274638"/>
            <a:ext cx="8229600" cy="792162"/>
          </a:xfrm>
        </p:spPr>
        <p:txBody>
          <a:bodyPr/>
          <a:lstStyle/>
          <a:p>
            <a:r>
              <a:rPr lang="en-US" sz="2800" dirty="0"/>
              <a:t>  Legacy appeals System</a:t>
            </a:r>
          </a:p>
        </p:txBody>
      </p:sp>
      <p:sp>
        <p:nvSpPr>
          <p:cNvPr id="3" name="Content Placeholder 2">
            <a:extLst>
              <a:ext uri="{FF2B5EF4-FFF2-40B4-BE49-F238E27FC236}">
                <a16:creationId xmlns:a16="http://schemas.microsoft.com/office/drawing/2014/main" id="{178884FB-EF2D-4005-A5F8-53F2795E0078}"/>
              </a:ext>
            </a:extLst>
          </p:cNvPr>
          <p:cNvSpPr>
            <a:spLocks noGrp="1"/>
          </p:cNvSpPr>
          <p:nvPr>
            <p:ph idx="1"/>
          </p:nvPr>
        </p:nvSpPr>
        <p:spPr>
          <a:xfrm>
            <a:off x="1752600" y="1066800"/>
            <a:ext cx="6629400" cy="5289550"/>
          </a:xfrm>
        </p:spPr>
        <p:txBody>
          <a:body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Claimants in the legacy system who received decisions and filed a NOD prior to February 14th, 2019, will remain in the legacy system.  Those claimants who wish to opt into the modernized system must wait until a Statement of the Case (SOC) or a Supplemental Statement of the Case (SSOC) is issued and should utilize either the Supplemental claim form 20-0995, the Higher-Level Review Form 20-0996, or the NOD Form 10182 and check the appropriate block in each form to opt into the new system</a:t>
            </a:r>
            <a:r>
              <a:rPr lang="en-US" sz="2700" dirty="0"/>
              <a:t>. </a:t>
            </a:r>
          </a:p>
        </p:txBody>
      </p:sp>
      <p:sp>
        <p:nvSpPr>
          <p:cNvPr id="4" name="Slide Number Placeholder 3">
            <a:extLst>
              <a:ext uri="{FF2B5EF4-FFF2-40B4-BE49-F238E27FC236}">
                <a16:creationId xmlns:a16="http://schemas.microsoft.com/office/drawing/2014/main" id="{ACB4BE12-61C6-4568-8EC9-DE0ED29AA2D5}"/>
              </a:ext>
            </a:extLst>
          </p:cNvPr>
          <p:cNvSpPr>
            <a:spLocks noGrp="1"/>
          </p:cNvSpPr>
          <p:nvPr>
            <p:ph type="sldNum" sz="quarter" idx="10"/>
          </p:nvPr>
        </p:nvSpPr>
        <p:spPr/>
        <p:txBody>
          <a:bodyPr/>
          <a:lstStyle/>
          <a:p>
            <a:pPr>
              <a:defRPr/>
            </a:pPr>
            <a:fld id="{74BA9AE0-C864-46DB-8982-32561AC64B92}" type="slidenum">
              <a:rPr lang="en-US" smtClean="0"/>
              <a:pPr>
                <a:defRPr/>
              </a:pPr>
              <a:t>83</a:t>
            </a:fld>
            <a:endParaRPr lang="en-US"/>
          </a:p>
        </p:txBody>
      </p:sp>
    </p:spTree>
    <p:extLst>
      <p:ext uri="{BB962C8B-B14F-4D97-AF65-F5344CB8AC3E}">
        <p14:creationId xmlns:p14="http://schemas.microsoft.com/office/powerpoint/2010/main" val="23694795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066800"/>
            <a:ext cx="6629400" cy="5334000"/>
          </a:xfrm>
        </p:spPr>
        <p:txBody>
          <a:bodyPr/>
          <a:lstStyle/>
          <a:p>
            <a:pPr>
              <a:buFont typeface="Wingdings" panose="05000000000000000000" pitchFamily="2" charset="2"/>
              <a:buChar char="Ø"/>
              <a:defRPr/>
            </a:pPr>
            <a:r>
              <a:rPr lang="en-US" sz="2400" dirty="0">
                <a:solidFill>
                  <a:schemeClr val="tx1">
                    <a:lumMod val="65000"/>
                    <a:lumOff val="35000"/>
                  </a:schemeClr>
                </a:solidFill>
              </a:rPr>
              <a:t>Below are the </a:t>
            </a:r>
            <a:r>
              <a:rPr lang="en-US" sz="2400" b="1" dirty="0">
                <a:solidFill>
                  <a:schemeClr val="tx1">
                    <a:lumMod val="65000"/>
                    <a:lumOff val="35000"/>
                  </a:schemeClr>
                </a:solidFill>
              </a:rPr>
              <a:t>Board dockets </a:t>
            </a:r>
            <a:r>
              <a:rPr lang="en-US" sz="2400" dirty="0">
                <a:solidFill>
                  <a:schemeClr val="tx1">
                    <a:lumMod val="65000"/>
                    <a:lumOff val="35000"/>
                  </a:schemeClr>
                </a:solidFill>
              </a:rPr>
              <a:t>which will allow three separate dockets for handling the following categories of appeals:</a:t>
            </a:r>
          </a:p>
          <a:p>
            <a:pPr lvl="1">
              <a:defRPr/>
            </a:pPr>
            <a:r>
              <a:rPr lang="en-US" sz="2400" dirty="0">
                <a:solidFill>
                  <a:schemeClr val="tx1">
                    <a:lumMod val="65000"/>
                    <a:lumOff val="35000"/>
                  </a:schemeClr>
                </a:solidFill>
              </a:rPr>
              <a:t>Appeals where the claimant </a:t>
            </a:r>
            <a:r>
              <a:rPr lang="en-US" sz="2400" b="1" dirty="0">
                <a:solidFill>
                  <a:schemeClr val="tx1">
                    <a:lumMod val="65000"/>
                    <a:lumOff val="35000"/>
                  </a:schemeClr>
                </a:solidFill>
              </a:rPr>
              <a:t>requests Board review on the same evidence </a:t>
            </a:r>
            <a:r>
              <a:rPr lang="en-US" sz="2400" dirty="0">
                <a:solidFill>
                  <a:schemeClr val="tx1">
                    <a:lumMod val="65000"/>
                    <a:lumOff val="35000"/>
                  </a:schemeClr>
                </a:solidFill>
              </a:rPr>
              <a:t>that was before the VA Regional Office (VARO). </a:t>
            </a:r>
          </a:p>
          <a:p>
            <a:pPr lvl="1">
              <a:defRPr/>
            </a:pPr>
            <a:r>
              <a:rPr lang="en-US" sz="2400" dirty="0">
                <a:solidFill>
                  <a:schemeClr val="tx1">
                    <a:lumMod val="65000"/>
                    <a:lumOff val="35000"/>
                  </a:schemeClr>
                </a:solidFill>
              </a:rPr>
              <a:t>Appeals with </a:t>
            </a:r>
            <a:r>
              <a:rPr lang="en-US" sz="2400" b="1" dirty="0">
                <a:solidFill>
                  <a:schemeClr val="tx1">
                    <a:lumMod val="65000"/>
                    <a:lumOff val="35000"/>
                  </a:schemeClr>
                </a:solidFill>
              </a:rPr>
              <a:t>no request for a hearing </a:t>
            </a:r>
            <a:r>
              <a:rPr lang="en-US" sz="2400" dirty="0">
                <a:solidFill>
                  <a:schemeClr val="tx1">
                    <a:lumMod val="65000"/>
                    <a:lumOff val="35000"/>
                  </a:schemeClr>
                </a:solidFill>
              </a:rPr>
              <a:t>but where the claimant </a:t>
            </a:r>
            <a:r>
              <a:rPr lang="en-US" sz="2400" b="1" dirty="0">
                <a:solidFill>
                  <a:schemeClr val="tx1">
                    <a:lumMod val="65000"/>
                    <a:lumOff val="35000"/>
                  </a:schemeClr>
                </a:solidFill>
              </a:rPr>
              <a:t>elects to submit other forms of evidence. </a:t>
            </a:r>
          </a:p>
          <a:p>
            <a:pPr lvl="1">
              <a:defRPr/>
            </a:pPr>
            <a:r>
              <a:rPr lang="en-US" sz="2400" dirty="0">
                <a:solidFill>
                  <a:schemeClr val="tx1">
                    <a:lumMod val="65000"/>
                    <a:lumOff val="35000"/>
                  </a:schemeClr>
                </a:solidFill>
              </a:rPr>
              <a:t>Appeals where the claimant has </a:t>
            </a:r>
            <a:r>
              <a:rPr lang="en-US" sz="2400" b="1" dirty="0">
                <a:solidFill>
                  <a:schemeClr val="tx1">
                    <a:lumMod val="65000"/>
                    <a:lumOff val="35000"/>
                  </a:schemeClr>
                </a:solidFill>
              </a:rPr>
              <a:t>requested a hearing.</a:t>
            </a:r>
          </a:p>
          <a:p>
            <a:pPr marL="0" indent="0">
              <a:buFont typeface="Arial" panose="020B0604020202020204" pitchFamily="34" charset="0"/>
              <a:buNone/>
              <a:defRPr/>
            </a:pPr>
            <a:endParaRPr lang="en-US" sz="1200" dirty="0">
              <a:solidFill>
                <a:schemeClr val="tx1">
                  <a:lumMod val="65000"/>
                  <a:lumOff val="35000"/>
                </a:schemeClr>
              </a:solidFill>
            </a:endParaRPr>
          </a:p>
          <a:p>
            <a:pPr marL="0" indent="0">
              <a:buFont typeface="Arial" panose="020B0604020202020204" pitchFamily="34" charset="0"/>
              <a:buNone/>
              <a:defRPr/>
            </a:pPr>
            <a:r>
              <a:rPr lang="en-US" sz="1200" dirty="0">
                <a:solidFill>
                  <a:srgbClr val="FF0000"/>
                </a:solidFill>
              </a:rPr>
              <a:t>It's important to note, two lanes are local VA Regional Office options commonly referred to as local lanes or VBA lanes.  Work in either of the local lanes will be assigned through the National Work Queue. The third lane, the BVA lane is worked directly by the BVA in Washington DC. </a:t>
            </a:r>
          </a:p>
          <a:p>
            <a:pPr marL="0" indent="0">
              <a:buFont typeface="Arial" panose="020B0604020202020204" pitchFamily="34" charset="0"/>
              <a:buNone/>
              <a:defRPr/>
            </a:pPr>
            <a:endParaRPr lang="en-US" sz="1200" dirty="0">
              <a:solidFill>
                <a:srgbClr val="FF0000"/>
              </a:solidFill>
            </a:endParaRPr>
          </a:p>
        </p:txBody>
      </p:sp>
      <p:sp>
        <p:nvSpPr>
          <p:cNvPr id="4096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B985-1CEC-42B7-8CE2-9E40B171D91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40965"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sp>
        <p:nvSpPr>
          <p:cNvPr id="6"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7498612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990600"/>
            <a:ext cx="6553200" cy="5294313"/>
          </a:xfrm>
        </p:spPr>
        <p:txBody>
          <a:bodyPr/>
          <a:lstStyle/>
          <a:p>
            <a:pPr marL="0" indent="0">
              <a:buNone/>
              <a:defRPr/>
            </a:pPr>
            <a:r>
              <a:rPr lang="en-US" sz="2400" b="1" dirty="0">
                <a:solidFill>
                  <a:schemeClr val="tx1">
                    <a:lumMod val="65000"/>
                    <a:lumOff val="35000"/>
                  </a:schemeClr>
                </a:solidFill>
              </a:rPr>
              <a:t>Which Board Docket to choose?</a:t>
            </a:r>
          </a:p>
          <a:p>
            <a:pPr marL="0" indent="0">
              <a:buFont typeface="Arial" panose="020B0604020202020204" pitchFamily="34" charset="0"/>
              <a:buNone/>
              <a:defRPr/>
            </a:pPr>
            <a:endParaRPr lang="en-US" sz="2400" b="1" dirty="0">
              <a:solidFill>
                <a:schemeClr val="tx1">
                  <a:lumMod val="65000"/>
                  <a:lumOff val="35000"/>
                </a:schemeClr>
              </a:solidFill>
            </a:endParaRPr>
          </a:p>
        </p:txBody>
      </p:sp>
      <p:sp>
        <p:nvSpPr>
          <p:cNvPr id="6144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6630F-02F7-48CC-A7F1-6B4F9EFA8F66}"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61445"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S PGothic" pitchFamily="34" charset="-128"/>
              <a:cs typeface="+mn-cs"/>
            </a:endParaRPr>
          </a:p>
        </p:txBody>
      </p:sp>
      <p:pic>
        <p:nvPicPr>
          <p:cNvPr id="614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93850"/>
            <a:ext cx="6392863"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5D7D"/>
                </a:solidFill>
                <a:effectLst/>
                <a:uLnTx/>
                <a:uFillTx/>
                <a:latin typeface="Arial" charset="0"/>
                <a:ea typeface="MS PGothic" pitchFamily="34" charset="-128"/>
                <a:cs typeface="+mn-cs"/>
              </a:rPr>
              <a:t>DSO-CSO Level II Training</a:t>
            </a:r>
          </a:p>
        </p:txBody>
      </p:sp>
    </p:spTree>
    <p:extLst>
      <p:ext uri="{BB962C8B-B14F-4D97-AF65-F5344CB8AC3E}">
        <p14:creationId xmlns:p14="http://schemas.microsoft.com/office/powerpoint/2010/main" val="42195972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4C73-8E30-4670-85BB-EA097A527229}"/>
              </a:ext>
            </a:extLst>
          </p:cNvPr>
          <p:cNvSpPr>
            <a:spLocks noGrp="1"/>
          </p:cNvSpPr>
          <p:nvPr>
            <p:ph type="title"/>
          </p:nvPr>
        </p:nvSpPr>
        <p:spPr>
          <a:xfrm>
            <a:off x="457200" y="1"/>
            <a:ext cx="8229600" cy="365126"/>
          </a:xfrm>
        </p:spPr>
        <p:txBody>
          <a:bodyPr/>
          <a:lstStyle/>
          <a:p>
            <a:r>
              <a:rPr lang="en-US" sz="2400" dirty="0">
                <a:latin typeface="Arial" panose="020B0604020202020204" pitchFamily="34" charset="0"/>
                <a:cs typeface="Arial" panose="020B0604020202020204" pitchFamily="34" charset="0"/>
              </a:rPr>
              <a:t>         Notice of Disagreement (VA form 10182)</a:t>
            </a:r>
          </a:p>
        </p:txBody>
      </p:sp>
      <p:sp>
        <p:nvSpPr>
          <p:cNvPr id="4" name="Slide Number Placeholder 3">
            <a:extLst>
              <a:ext uri="{FF2B5EF4-FFF2-40B4-BE49-F238E27FC236}">
                <a16:creationId xmlns:a16="http://schemas.microsoft.com/office/drawing/2014/main" id="{A3E78031-7001-41D8-B16C-8279B21ACDAC}"/>
              </a:ext>
            </a:extLst>
          </p:cNvPr>
          <p:cNvSpPr>
            <a:spLocks noGrp="1"/>
          </p:cNvSpPr>
          <p:nvPr>
            <p:ph type="sldNum" sz="quarter" idx="10"/>
          </p:nvPr>
        </p:nvSpPr>
        <p:spPr/>
        <p:txBody>
          <a:bodyPr/>
          <a:lstStyle/>
          <a:p>
            <a:pPr>
              <a:defRPr/>
            </a:pPr>
            <a:fld id="{74BA9AE0-C864-46DB-8982-32561AC64B92}" type="slidenum">
              <a:rPr lang="en-US" smtClean="0"/>
              <a:pPr>
                <a:defRPr/>
              </a:pPr>
              <a:t>86</a:t>
            </a:fld>
            <a:endParaRPr lang="en-US"/>
          </a:p>
        </p:txBody>
      </p:sp>
      <p:pic>
        <p:nvPicPr>
          <p:cNvPr id="7" name="Content Placeholder 6" descr="Application, table&#10;&#10;Description automatically generated">
            <a:extLst>
              <a:ext uri="{FF2B5EF4-FFF2-40B4-BE49-F238E27FC236}">
                <a16:creationId xmlns:a16="http://schemas.microsoft.com/office/drawing/2014/main" id="{4379F0D9-3003-4184-B4F4-35D0E19EE68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2200" y="361711"/>
            <a:ext cx="5715000" cy="6213876"/>
          </a:xfrm>
        </p:spPr>
      </p:pic>
    </p:spTree>
    <p:extLst>
      <p:ext uri="{BB962C8B-B14F-4D97-AF65-F5344CB8AC3E}">
        <p14:creationId xmlns:p14="http://schemas.microsoft.com/office/powerpoint/2010/main" val="742600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D5AE-EFC2-4F92-9191-CAA93BBE86D5}"/>
              </a:ext>
            </a:extLst>
          </p:cNvPr>
          <p:cNvSpPr>
            <a:spLocks noGrp="1"/>
          </p:cNvSpPr>
          <p:nvPr>
            <p:ph type="title"/>
          </p:nvPr>
        </p:nvSpPr>
        <p:spPr>
          <a:xfrm>
            <a:off x="457200" y="274638"/>
            <a:ext cx="8229600" cy="457199"/>
          </a:xfrm>
        </p:spPr>
        <p:txBody>
          <a:bodyPr/>
          <a:lstStyle/>
          <a:p>
            <a:r>
              <a:rPr lang="en-US" sz="2800" dirty="0">
                <a:latin typeface="Arial" panose="020B0604020202020204" pitchFamily="34" charset="0"/>
                <a:cs typeface="Arial" panose="020B0604020202020204" pitchFamily="34" charset="0"/>
              </a:rPr>
              <a:t>Notice of Disagreement form 10182</a:t>
            </a:r>
          </a:p>
        </p:txBody>
      </p:sp>
      <p:sp>
        <p:nvSpPr>
          <p:cNvPr id="3" name="Content Placeholder 2">
            <a:extLst>
              <a:ext uri="{FF2B5EF4-FFF2-40B4-BE49-F238E27FC236}">
                <a16:creationId xmlns:a16="http://schemas.microsoft.com/office/drawing/2014/main" id="{881A3321-5326-435B-9CD0-035ADB5BCAFD}"/>
              </a:ext>
            </a:extLst>
          </p:cNvPr>
          <p:cNvSpPr>
            <a:spLocks noGrp="1"/>
          </p:cNvSpPr>
          <p:nvPr>
            <p:ph idx="1"/>
          </p:nvPr>
        </p:nvSpPr>
        <p:spPr/>
        <p:txBody>
          <a:bodyPr/>
          <a:lstStyle/>
          <a:p>
            <a:pPr>
              <a:buFont typeface="Wingdings" panose="05000000000000000000" pitchFamily="2" charset="2"/>
              <a:buChar char="Ø"/>
            </a:pPr>
            <a:r>
              <a:rPr lang="en-US" sz="2400" u="sng" dirty="0">
                <a:highlight>
                  <a:srgbClr val="FFFF00"/>
                </a:highlight>
                <a:latin typeface="Arial" panose="020B0604020202020204" pitchFamily="34" charset="0"/>
                <a:cs typeface="Arial" panose="020B0604020202020204" pitchFamily="34" charset="0"/>
              </a:rPr>
              <a:t>A CSO must have the claimant call or email the NSO office if the claimant wants to file an appeal.</a:t>
            </a:r>
          </a:p>
          <a:p>
            <a:pPr>
              <a:buFont typeface="Wingdings" panose="05000000000000000000" pitchFamily="2" charset="2"/>
              <a:buChar char="Ø"/>
            </a:pPr>
            <a:r>
              <a:rPr lang="en-US" sz="2400" u="sng" dirty="0">
                <a:highlight>
                  <a:srgbClr val="FFFF00"/>
                </a:highlight>
                <a:latin typeface="Arial" panose="020B0604020202020204" pitchFamily="34" charset="0"/>
                <a:cs typeface="Arial" panose="020B0604020202020204" pitchFamily="34" charset="0"/>
              </a:rPr>
              <a:t>The CSO is not allowed to submit a NOD 10182.</a:t>
            </a:r>
          </a:p>
          <a:p>
            <a:pPr>
              <a:buFont typeface="Wingdings" panose="05000000000000000000" pitchFamily="2" charset="2"/>
              <a:buChar char="Ø"/>
            </a:pPr>
            <a:r>
              <a:rPr lang="en-US" sz="2400" u="sng" dirty="0">
                <a:highlight>
                  <a:srgbClr val="FFFF00"/>
                </a:highlight>
                <a:latin typeface="Arial" panose="020B0604020202020204" pitchFamily="34" charset="0"/>
                <a:cs typeface="Arial" panose="020B0604020202020204" pitchFamily="34" charset="0"/>
              </a:rPr>
              <a:t>The NSO’s need to look at the claimant’s case and see if filing an appeal is the best option or not</a:t>
            </a:r>
            <a:r>
              <a:rPr lang="en-US" u="sng" dirty="0">
                <a:highlight>
                  <a:srgbClr val="FFFF00"/>
                </a:highlight>
              </a:rPr>
              <a:t>.</a:t>
            </a:r>
          </a:p>
        </p:txBody>
      </p:sp>
      <p:sp>
        <p:nvSpPr>
          <p:cNvPr id="4" name="Slide Number Placeholder 3">
            <a:extLst>
              <a:ext uri="{FF2B5EF4-FFF2-40B4-BE49-F238E27FC236}">
                <a16:creationId xmlns:a16="http://schemas.microsoft.com/office/drawing/2014/main" id="{C6E0BFE6-259D-4892-8B06-31D187D7C588}"/>
              </a:ext>
            </a:extLst>
          </p:cNvPr>
          <p:cNvSpPr>
            <a:spLocks noGrp="1"/>
          </p:cNvSpPr>
          <p:nvPr>
            <p:ph type="sldNum" sz="quarter" idx="10"/>
          </p:nvPr>
        </p:nvSpPr>
        <p:spPr/>
        <p:txBody>
          <a:bodyPr/>
          <a:lstStyle/>
          <a:p>
            <a:pPr>
              <a:defRPr/>
            </a:pPr>
            <a:fld id="{74BA9AE0-C864-46DB-8982-32561AC64B92}" type="slidenum">
              <a:rPr lang="en-US" smtClean="0"/>
              <a:pPr>
                <a:defRPr/>
              </a:pPr>
              <a:t>87</a:t>
            </a:fld>
            <a:endParaRPr lang="en-US"/>
          </a:p>
        </p:txBody>
      </p:sp>
    </p:spTree>
    <p:extLst>
      <p:ext uri="{BB962C8B-B14F-4D97-AF65-F5344CB8AC3E}">
        <p14:creationId xmlns:p14="http://schemas.microsoft.com/office/powerpoint/2010/main" val="37129213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6FC0-E37E-4D8E-8E58-67F420695F17}"/>
              </a:ext>
            </a:extLst>
          </p:cNvPr>
          <p:cNvSpPr>
            <a:spLocks noGrp="1"/>
          </p:cNvSpPr>
          <p:nvPr>
            <p:ph type="title"/>
          </p:nvPr>
        </p:nvSpPr>
        <p:spPr/>
        <p:txBody>
          <a:bodyPr/>
          <a:lstStyle/>
          <a:p>
            <a:r>
              <a:rPr lang="en-US" sz="2400" dirty="0">
                <a:latin typeface="Arial" panose="020B0604020202020204" pitchFamily="34" charset="0"/>
                <a:cs typeface="Arial" panose="020B0604020202020204" pitchFamily="34" charset="0"/>
              </a:rPr>
              <a:t>NSO Nashville email address</a:t>
            </a:r>
          </a:p>
        </p:txBody>
      </p:sp>
      <p:sp>
        <p:nvSpPr>
          <p:cNvPr id="3" name="Content Placeholder 2">
            <a:extLst>
              <a:ext uri="{FF2B5EF4-FFF2-40B4-BE49-F238E27FC236}">
                <a16:creationId xmlns:a16="http://schemas.microsoft.com/office/drawing/2014/main" id="{19A7EA8E-9B9B-4BF8-82F6-C05BEC189996}"/>
              </a:ext>
            </a:extLst>
          </p:cNvPr>
          <p:cNvSpPr>
            <a:spLocks noGrp="1"/>
          </p:cNvSpPr>
          <p:nvPr>
            <p:ph idx="1"/>
          </p:nvPr>
        </p:nvSpPr>
        <p:spPr/>
        <p:txBody>
          <a:bodyPr/>
          <a:lstStyle/>
          <a:p>
            <a:pPr>
              <a:buFont typeface="Wingdings" panose="05000000000000000000" pitchFamily="2" charset="2"/>
              <a:buChar char="Ø"/>
            </a:pPr>
            <a:r>
              <a:rPr lang="en-US" dirty="0"/>
              <a:t>Please email all claims, evidence, etc. to the email below!!!!!!</a:t>
            </a:r>
          </a:p>
          <a:p>
            <a:endParaRPr lang="en-US" dirty="0"/>
          </a:p>
          <a:p>
            <a:pPr>
              <a:buFont typeface="Wingdings" panose="05000000000000000000" pitchFamily="2" charset="2"/>
              <a:buChar char="Ø"/>
            </a:pPr>
            <a:r>
              <a:rPr lang="en-US" sz="4400" dirty="0"/>
              <a:t>DAV.VBANAS@VA.GOV</a:t>
            </a:r>
          </a:p>
        </p:txBody>
      </p:sp>
      <p:sp>
        <p:nvSpPr>
          <p:cNvPr id="4" name="Slide Number Placeholder 3">
            <a:extLst>
              <a:ext uri="{FF2B5EF4-FFF2-40B4-BE49-F238E27FC236}">
                <a16:creationId xmlns:a16="http://schemas.microsoft.com/office/drawing/2014/main" id="{08BA1A93-F911-4F04-9B8A-CAE6CCC13853}"/>
              </a:ext>
            </a:extLst>
          </p:cNvPr>
          <p:cNvSpPr>
            <a:spLocks noGrp="1"/>
          </p:cNvSpPr>
          <p:nvPr>
            <p:ph type="sldNum" sz="quarter" idx="10"/>
          </p:nvPr>
        </p:nvSpPr>
        <p:spPr/>
        <p:txBody>
          <a:bodyPr/>
          <a:lstStyle/>
          <a:p>
            <a:pPr>
              <a:defRPr/>
            </a:pPr>
            <a:fld id="{74BA9AE0-C864-46DB-8982-32561AC64B92}" type="slidenum">
              <a:rPr lang="en-US" smtClean="0"/>
              <a:pPr>
                <a:defRPr/>
              </a:pPr>
              <a:t>88</a:t>
            </a:fld>
            <a:endParaRPr lang="en-US"/>
          </a:p>
        </p:txBody>
      </p:sp>
    </p:spTree>
    <p:extLst>
      <p:ext uri="{BB962C8B-B14F-4D97-AF65-F5344CB8AC3E}">
        <p14:creationId xmlns:p14="http://schemas.microsoft.com/office/powerpoint/2010/main" val="3747120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1031"/>
          <p:cNvSpPr>
            <a:spLocks noChangeShapeType="1"/>
          </p:cNvSpPr>
          <p:nvPr/>
        </p:nvSpPr>
        <p:spPr bwMode="auto">
          <a:xfrm>
            <a:off x="1981200" y="735013"/>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5123" name="TextBox 1"/>
          <p:cNvSpPr txBox="1">
            <a:spLocks noChangeArrowheads="1"/>
          </p:cNvSpPr>
          <p:nvPr/>
        </p:nvSpPr>
        <p:spPr bwMode="auto">
          <a:xfrm>
            <a:off x="2743200" y="304800"/>
            <a:ext cx="579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17411" name="TextBox 2"/>
          <p:cNvSpPr txBox="1">
            <a:spLocks noChangeArrowheads="1"/>
          </p:cNvSpPr>
          <p:nvPr/>
        </p:nvSpPr>
        <p:spPr bwMode="auto">
          <a:xfrm>
            <a:off x="1523319" y="1066800"/>
            <a:ext cx="7239000" cy="1569660"/>
          </a:xfrm>
          <a:prstGeom prst="rect">
            <a:avLst/>
          </a:prstGeom>
          <a:noFill/>
          <a:ln>
            <a:noFill/>
          </a:ln>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4800" b="1" dirty="0">
                <a:solidFill>
                  <a:srgbClr val="5D5C5A"/>
                </a:solidFill>
              </a:rPr>
              <a:t>Service Connection </a:t>
            </a:r>
          </a:p>
          <a:p>
            <a:pPr algn="ctr" eaLnBrk="1" hangingPunct="1">
              <a:defRPr/>
            </a:pPr>
            <a:r>
              <a:rPr lang="en-US" sz="4800" b="1" dirty="0">
                <a:solidFill>
                  <a:srgbClr val="5D5C5A"/>
                </a:solidFill>
              </a:rPr>
              <a:t>for PTSD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578" y="3352800"/>
            <a:ext cx="4555671" cy="2552700"/>
          </a:xfrm>
          <a:prstGeom prst="rect">
            <a:avLst/>
          </a:prstGeom>
        </p:spPr>
      </p:pic>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89</a:t>
            </a:fld>
            <a:endParaRPr lang="en-US"/>
          </a:p>
        </p:txBody>
      </p:sp>
    </p:spTree>
    <p:extLst>
      <p:ext uri="{BB962C8B-B14F-4D97-AF65-F5344CB8AC3E}">
        <p14:creationId xmlns:p14="http://schemas.microsoft.com/office/powerpoint/2010/main" val="94305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9219"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752600" y="990600"/>
            <a:ext cx="6705600" cy="6001643"/>
          </a:xfrm>
          <a:prstGeom prst="rect">
            <a:avLst/>
          </a:prstGeom>
          <a:noFill/>
          <a:ln>
            <a:noFill/>
          </a:ln>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r>
              <a:rPr lang="en-US" sz="2400" b="1" dirty="0">
                <a:solidFill>
                  <a:schemeClr val="tx1">
                    <a:lumMod val="60000"/>
                    <a:lumOff val="40000"/>
                  </a:schemeClr>
                </a:solidFill>
              </a:rPr>
              <a:t>DAV Representation</a:t>
            </a:r>
          </a:p>
          <a:p>
            <a:pPr eaLnBrk="1" hangingPunct="1">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rgbClr val="FF0000"/>
                </a:solidFill>
              </a:rPr>
              <a:t>DAV cannot represent a claimant if there are any limitations of consent in block 20.</a:t>
            </a:r>
          </a:p>
          <a:p>
            <a:pPr marL="342900" indent="-342900" eaLnBrk="1" hangingPunct="1">
              <a:buFont typeface="Arial" pitchFamily="34" charset="0"/>
              <a:buChar char="•"/>
              <a:defRPr/>
            </a:pPr>
            <a:endParaRPr lang="en-US" sz="2400" b="1" dirty="0">
              <a:solidFill>
                <a:schemeClr val="tx1">
                  <a:lumMod val="60000"/>
                  <a:lumOff val="40000"/>
                </a:schemeClr>
              </a:solidFill>
            </a:endParaRPr>
          </a:p>
          <a:p>
            <a:pPr marL="342900" indent="-342900" eaLnBrk="1" hangingPunct="1">
              <a:buFont typeface="Wingdings" panose="05000000000000000000" pitchFamily="2" charset="2"/>
              <a:buChar char="Ø"/>
              <a:defRPr/>
            </a:pPr>
            <a:r>
              <a:rPr lang="en-US" sz="2400" b="1" dirty="0">
                <a:solidFill>
                  <a:schemeClr val="tx1">
                    <a:lumMod val="60000"/>
                    <a:lumOff val="40000"/>
                  </a:schemeClr>
                </a:solidFill>
              </a:rPr>
              <a:t>If POA is taken and a claim is not filed (Ex. VA Form 21-526EZ) an Intent to File (ITF) VA Form 21-0966 (WILL) be completed.  </a:t>
            </a:r>
          </a:p>
          <a:p>
            <a:pPr marL="342900" indent="-342900" eaLnBrk="1" hangingPunct="1">
              <a:buFont typeface="Arial" pitchFamily="34" charset="0"/>
              <a:buChar char="•"/>
              <a:defRPr/>
            </a:pPr>
            <a:endParaRPr lang="en-US" sz="2400" b="1" dirty="0">
              <a:solidFill>
                <a:srgbClr val="0070C0"/>
              </a:solidFill>
            </a:endParaRPr>
          </a:p>
          <a:p>
            <a:pPr marL="342900" indent="-342900" eaLnBrk="1" hangingPunct="1">
              <a:buFont typeface="Wingdings" panose="05000000000000000000" pitchFamily="2" charset="2"/>
              <a:buChar char="Ø"/>
              <a:defRPr/>
            </a:pPr>
            <a:r>
              <a:rPr lang="en-US" sz="2400" b="1" dirty="0">
                <a:solidFill>
                  <a:srgbClr val="FF0000"/>
                </a:solidFill>
              </a:rPr>
              <a:t>An Intent to File provides one year for the claimant to formalize the claim.  This provides protection for the veteran and will not create a liability for the DAV. </a:t>
            </a:r>
          </a:p>
          <a:p>
            <a:pPr marL="342900" indent="-342900" eaLnBrk="1" hangingPunct="1">
              <a:buFont typeface="Wingdings" panose="05000000000000000000" pitchFamily="2" charset="2"/>
              <a:buChar char="Ø"/>
              <a:defRPr/>
            </a:pPr>
            <a:r>
              <a:rPr lang="en-US" sz="2400" b="1" dirty="0">
                <a:solidFill>
                  <a:srgbClr val="FF0000"/>
                </a:solidFill>
              </a:rPr>
              <a:t>( New claims, Increased evaluation claims, Supplemental claims)</a:t>
            </a:r>
          </a:p>
          <a:p>
            <a:pPr marL="342900" indent="-342900" eaLnBrk="1" hangingPunct="1">
              <a:buFont typeface="Arial" pitchFamily="34" charset="0"/>
              <a:buChar char="•"/>
              <a:defRPr/>
            </a:pPr>
            <a:endParaRPr lang="en-US" sz="2400" b="1" dirty="0"/>
          </a:p>
        </p:txBody>
      </p:sp>
      <p:sp>
        <p:nvSpPr>
          <p:cNvPr id="3" name="Rectangle 2"/>
          <p:cNvSpPr/>
          <p:nvPr/>
        </p:nvSpPr>
        <p:spPr>
          <a:xfrm>
            <a:off x="6405612" y="6382693"/>
            <a:ext cx="2114361" cy="307777"/>
          </a:xfrm>
          <a:prstGeom prst="rect">
            <a:avLst/>
          </a:prstGeom>
        </p:spPr>
        <p:txBody>
          <a:bodyPr wrap="none">
            <a:spAutoFit/>
          </a:bodyPr>
          <a:lstStyle/>
          <a:p>
            <a:pPr lvl="0"/>
            <a:r>
              <a:rPr lang="en-US" sz="1400" dirty="0"/>
              <a:t>Page </a:t>
            </a:r>
            <a:r>
              <a:rPr lang="en-US" sz="1400" dirty="0">
                <a:solidFill>
                  <a:prstClr val="black"/>
                </a:solidFill>
              </a:rPr>
              <a:t>67 Training Guide </a:t>
            </a:r>
          </a:p>
        </p:txBody>
      </p:sp>
      <p:sp>
        <p:nvSpPr>
          <p:cNvPr id="2" name="Slide Number Placeholder 1"/>
          <p:cNvSpPr>
            <a:spLocks noGrp="1"/>
          </p:cNvSpPr>
          <p:nvPr>
            <p:ph type="sldNum" sz="quarter" idx="10"/>
          </p:nvPr>
        </p:nvSpPr>
        <p:spPr/>
        <p:txBody>
          <a:bodyPr/>
          <a:lstStyle/>
          <a:p>
            <a:pPr>
              <a:defRPr/>
            </a:pPr>
            <a:fld id="{BF0A150D-1BBE-4E66-8D5F-75E34BABC1AE}" type="slidenum">
              <a:rPr lang="en-US" smtClean="0"/>
              <a:pPr>
                <a:defRPr/>
              </a:pPr>
              <a:t>9</a:t>
            </a:fld>
            <a:endParaRPr lang="en-US"/>
          </a:p>
        </p:txBody>
      </p:sp>
    </p:spTree>
    <p:extLst>
      <p:ext uri="{BB962C8B-B14F-4D97-AF65-F5344CB8AC3E}">
        <p14:creationId xmlns:p14="http://schemas.microsoft.com/office/powerpoint/2010/main" val="2711102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5262979"/>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Post Traumatic Stress Disorder (PTSD)</a:t>
            </a:r>
          </a:p>
          <a:p>
            <a:pPr lvl="0" algn="ctr" eaLnBrk="1" hangingPunct="1">
              <a:defRPr/>
            </a:pPr>
            <a:endParaRPr lang="en-US" altLang="en-US" sz="2400" b="1" dirty="0">
              <a:solidFill>
                <a:srgbClr val="5D5C5A"/>
              </a:solidFill>
              <a:ea typeface="MS PGothic" pitchFamily="34" charset="-128"/>
            </a:endParaRPr>
          </a:p>
          <a:p>
            <a:pPr lvl="0" eaLnBrk="1" hangingPunct="1"/>
            <a:r>
              <a:rPr lang="en-US" altLang="en-US" sz="2400" b="1" dirty="0">
                <a:solidFill>
                  <a:schemeClr val="tx1">
                    <a:lumMod val="65000"/>
                    <a:lumOff val="35000"/>
                  </a:schemeClr>
                </a:solidFill>
                <a:ea typeface="MS PGothic" pitchFamily="34" charset="-128"/>
              </a:rPr>
              <a:t>PTSD is defined in the Diagnostic and Statistical Manual of Mental Disorders (DSM-5) as a trauma and stress related disorder caused by exposure to a traumatic or stressful event (stressor).  </a:t>
            </a:r>
          </a:p>
          <a:p>
            <a:pPr lvl="0" eaLnBrk="1" hangingPunct="1"/>
            <a:endParaRPr lang="en-US" altLang="en-US" sz="2400" b="1" dirty="0">
              <a:solidFill>
                <a:schemeClr val="tx1">
                  <a:lumMod val="65000"/>
                  <a:lumOff val="35000"/>
                </a:schemeClr>
              </a:solidFill>
              <a:ea typeface="MS PGothic" pitchFamily="34" charset="-128"/>
            </a:endParaRPr>
          </a:p>
          <a:p>
            <a:pPr lvl="0" eaLnBrk="1" hangingPunct="1"/>
            <a:r>
              <a:rPr lang="en-US" altLang="en-US" sz="2400" b="1" dirty="0">
                <a:solidFill>
                  <a:schemeClr val="tx1">
                    <a:lumMod val="65000"/>
                    <a:lumOff val="35000"/>
                  </a:schemeClr>
                </a:solidFill>
                <a:ea typeface="MS PGothic" pitchFamily="34" charset="-128"/>
              </a:rPr>
              <a:t>It is not uncommon to include symptoms of anxiety, depression, fearfulness, externalizing angry or aggressive features, isolation, memory impairment, sleep impairment, and lack of interest in once enjoyed activities.</a:t>
            </a:r>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90</a:t>
            </a:fld>
            <a:endParaRPr lang="en-US" dirty="0"/>
          </a:p>
        </p:txBody>
      </p:sp>
    </p:spTree>
    <p:extLst>
      <p:ext uri="{BB962C8B-B14F-4D97-AF65-F5344CB8AC3E}">
        <p14:creationId xmlns:p14="http://schemas.microsoft.com/office/powerpoint/2010/main" val="3503629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6740307"/>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Post Traumatic Stress Disorder (PTSD)</a:t>
            </a:r>
          </a:p>
          <a:p>
            <a:pPr lvl="0" algn="ctr" eaLnBrk="1" hangingPunct="1">
              <a:defRPr/>
            </a:pPr>
            <a:endParaRPr lang="en-US" altLang="en-US" sz="2400" b="1" dirty="0">
              <a:solidFill>
                <a:srgbClr val="5D5C5A"/>
              </a:solidFill>
              <a:ea typeface="MS PGothic" pitchFamily="34" charset="-128"/>
            </a:endParaRPr>
          </a:p>
          <a:p>
            <a:pPr lvl="0" eaLnBrk="1" hangingPunct="1"/>
            <a:r>
              <a:rPr lang="en-US" altLang="en-US" sz="2400" b="1" dirty="0">
                <a:solidFill>
                  <a:srgbClr val="FF0000"/>
                </a:solidFill>
                <a:ea typeface="MS PGothic" pitchFamily="34" charset="-128"/>
              </a:rPr>
              <a:t>PTSD can be service-connected </a:t>
            </a:r>
            <a:r>
              <a:rPr lang="en-US" altLang="en-US" sz="2400" b="1" dirty="0">
                <a:solidFill>
                  <a:schemeClr val="tx1">
                    <a:lumMod val="65000"/>
                    <a:lumOff val="35000"/>
                  </a:schemeClr>
                </a:solidFill>
                <a:ea typeface="MS PGothic" pitchFamily="34" charset="-128"/>
              </a:rPr>
              <a:t>as related to military service.  There are currently 5 ways to establish service-connection for PTSD.  </a:t>
            </a:r>
            <a:r>
              <a:rPr lang="en-US" altLang="en-US" sz="2400" b="1" dirty="0">
                <a:solidFill>
                  <a:srgbClr val="FF0000"/>
                </a:solidFill>
                <a:ea typeface="MS PGothic" pitchFamily="34" charset="-128"/>
              </a:rPr>
              <a:t>38 CFR 3.304</a:t>
            </a:r>
            <a:r>
              <a:rPr lang="en-US" altLang="en-US" sz="2400" b="1" dirty="0">
                <a:solidFill>
                  <a:schemeClr val="tx1">
                    <a:lumMod val="65000"/>
                    <a:lumOff val="35000"/>
                  </a:schemeClr>
                </a:solidFill>
                <a:ea typeface="MS PGothic" pitchFamily="34" charset="-128"/>
              </a:rPr>
              <a:t>(f)(1-5)</a:t>
            </a:r>
          </a:p>
          <a:p>
            <a:pPr lvl="0" eaLnBrk="1" hangingPunct="1"/>
            <a:endParaRPr lang="en-US" sz="2400" b="1" dirty="0">
              <a:solidFill>
                <a:schemeClr val="tx1">
                  <a:lumMod val="65000"/>
                  <a:lumOff val="35000"/>
                </a:schemeClr>
              </a:solidFill>
              <a:ea typeface="MS PGothic" pitchFamily="34" charset="-128"/>
            </a:endParaRPr>
          </a:p>
          <a:p>
            <a:pPr marL="457200" lvl="0" indent="-457200" eaLnBrk="1" hangingPunct="1">
              <a:buFont typeface="+mj-lt"/>
              <a:buAutoNum type="arabicPeriod"/>
            </a:pPr>
            <a:r>
              <a:rPr lang="en-US" sz="2400" b="1" dirty="0">
                <a:solidFill>
                  <a:srgbClr val="5D5C5A"/>
                </a:solidFill>
                <a:ea typeface="MS PGothic" pitchFamily="34" charset="-128"/>
              </a:rPr>
              <a:t>If the veteran was diagnosed </a:t>
            </a:r>
            <a:r>
              <a:rPr lang="en-US" sz="2400" b="1" u="sng" dirty="0">
                <a:solidFill>
                  <a:srgbClr val="5D5C5A"/>
                </a:solidFill>
                <a:ea typeface="MS PGothic" pitchFamily="34" charset="-128"/>
              </a:rPr>
              <a:t>while on active duty</a:t>
            </a:r>
            <a:r>
              <a:rPr lang="en-US" sz="2400" b="1" dirty="0">
                <a:solidFill>
                  <a:srgbClr val="5D5C5A"/>
                </a:solidFill>
                <a:ea typeface="MS PGothic" pitchFamily="34" charset="-128"/>
              </a:rPr>
              <a:t>, the stressor is related to that service and has a current diagnosis of PTSD.</a:t>
            </a:r>
          </a:p>
          <a:p>
            <a:pPr marL="457200" lvl="0" indent="-457200" eaLnBrk="1" hangingPunct="1">
              <a:buFont typeface="+mj-lt"/>
              <a:buAutoNum type="arabicPeriod"/>
            </a:pPr>
            <a:endParaRPr lang="en-US" sz="2400" b="1" dirty="0">
              <a:solidFill>
                <a:srgbClr val="5D5C5A"/>
              </a:solidFill>
              <a:ea typeface="MS PGothic" pitchFamily="34" charset="-128"/>
            </a:endParaRPr>
          </a:p>
          <a:p>
            <a:pPr marL="457200" lvl="0" indent="-457200" eaLnBrk="1" hangingPunct="1">
              <a:buFont typeface="+mj-lt"/>
              <a:buAutoNum type="arabicPeriod"/>
            </a:pPr>
            <a:r>
              <a:rPr lang="en-US" sz="2400" b="1" dirty="0">
                <a:solidFill>
                  <a:srgbClr val="5D5C5A"/>
                </a:solidFill>
                <a:ea typeface="MS PGothic" pitchFamily="34" charset="-128"/>
              </a:rPr>
              <a:t>If the veteran was </a:t>
            </a:r>
            <a:r>
              <a:rPr lang="en-US" sz="2400" b="1" u="sng" dirty="0">
                <a:solidFill>
                  <a:srgbClr val="5D5C5A"/>
                </a:solidFill>
                <a:ea typeface="MS PGothic" pitchFamily="34" charset="-128"/>
              </a:rPr>
              <a:t>engaged in combat with the enemy,</a:t>
            </a:r>
            <a:r>
              <a:rPr lang="en-US" sz="2400" b="1" dirty="0">
                <a:solidFill>
                  <a:srgbClr val="5D5C5A"/>
                </a:solidFill>
                <a:ea typeface="MS PGothic" pitchFamily="34" charset="-128"/>
              </a:rPr>
              <a:t> the stressor is related to said combat, and has a current diagnosis of PTSD. </a:t>
            </a:r>
          </a:p>
          <a:p>
            <a:pPr marL="457200" lvl="0" indent="-457200" eaLnBrk="1" hangingPunct="1">
              <a:buFont typeface="+mj-lt"/>
              <a:buAutoNum type="arabicPeriod"/>
            </a:pPr>
            <a:endParaRPr lang="en-US" sz="2400" b="1" dirty="0">
              <a:solidFill>
                <a:srgbClr val="5D5C5A"/>
              </a:solidFill>
              <a:ea typeface="MS PGothic" pitchFamily="34" charset="-128"/>
            </a:endParaRPr>
          </a:p>
          <a:p>
            <a:pPr marL="457200" lvl="0" indent="-457200" eaLnBrk="1" hangingPunct="1">
              <a:buFont typeface="+mj-lt"/>
              <a:buAutoNum type="arabicPeriod"/>
            </a:pPr>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91</a:t>
            </a:fld>
            <a:endParaRPr lang="en-US" dirty="0"/>
          </a:p>
        </p:txBody>
      </p:sp>
    </p:spTree>
    <p:extLst>
      <p:ext uri="{BB962C8B-B14F-4D97-AF65-F5344CB8AC3E}">
        <p14:creationId xmlns:p14="http://schemas.microsoft.com/office/powerpoint/2010/main" val="4883301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6001643"/>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Post Traumatic Stress Disorder (PTSD)</a:t>
            </a:r>
          </a:p>
          <a:p>
            <a:pPr lvl="0" algn="ctr" eaLnBrk="1" hangingPunct="1">
              <a:defRPr/>
            </a:pPr>
            <a:endParaRPr lang="en-US" altLang="en-US" sz="2400" b="1" dirty="0">
              <a:solidFill>
                <a:srgbClr val="5D5C5A"/>
              </a:solidFill>
              <a:ea typeface="MS PGothic" pitchFamily="34" charset="-128"/>
            </a:endParaRPr>
          </a:p>
          <a:p>
            <a:pPr marL="1085850" lvl="1" indent="-342900" eaLnBrk="1" hangingPunct="1">
              <a:buFont typeface="Wingdings" panose="05000000000000000000" pitchFamily="2" charset="2"/>
              <a:buChar char="Ø"/>
            </a:pPr>
            <a:r>
              <a:rPr lang="en-US" sz="2400" b="1" dirty="0">
                <a:solidFill>
                  <a:schemeClr val="tx1">
                    <a:lumMod val="65000"/>
                    <a:lumOff val="35000"/>
                  </a:schemeClr>
                </a:solidFill>
                <a:ea typeface="MS PGothic" pitchFamily="34" charset="-128"/>
              </a:rPr>
              <a:t>Combat with the enemy can be proven with combat awards, Personnel records, and the DD 214.</a:t>
            </a:r>
          </a:p>
          <a:p>
            <a:pPr marL="1085850" lvl="1" indent="-342900" eaLnBrk="1" hangingPunct="1">
              <a:buFont typeface="Wingdings" panose="05000000000000000000" pitchFamily="2" charset="2"/>
              <a:buChar char="Ø"/>
            </a:pPr>
            <a:endParaRPr lang="en-US" sz="2400" b="1" dirty="0">
              <a:solidFill>
                <a:schemeClr val="tx1">
                  <a:lumMod val="65000"/>
                  <a:lumOff val="35000"/>
                </a:schemeClr>
              </a:solidFill>
              <a:ea typeface="MS PGothic" pitchFamily="34" charset="-128"/>
            </a:endParaRPr>
          </a:p>
          <a:p>
            <a:pPr marL="1085850" lvl="1" indent="-342900" eaLnBrk="1" hangingPunct="1">
              <a:buFont typeface="Wingdings" panose="05000000000000000000" pitchFamily="2" charset="2"/>
              <a:buChar char="Ø"/>
            </a:pPr>
            <a:r>
              <a:rPr lang="en-US" sz="2400" b="1" dirty="0">
                <a:solidFill>
                  <a:srgbClr val="FF0000"/>
                </a:solidFill>
                <a:ea typeface="MS PGothic" pitchFamily="34" charset="-128"/>
              </a:rPr>
              <a:t>If the veteran does not have a combat award, it can still be established if it is proven the veteran was at the location of a combat event.</a:t>
            </a:r>
          </a:p>
          <a:p>
            <a:pPr marL="1085850" lvl="1" indent="-342900" eaLnBrk="1" hangingPunct="1">
              <a:buFont typeface="Wingdings" panose="05000000000000000000" pitchFamily="2" charset="2"/>
              <a:buChar char="Ø"/>
            </a:pPr>
            <a:endParaRPr lang="en-US" sz="2400" b="1" dirty="0">
              <a:solidFill>
                <a:schemeClr val="tx1">
                  <a:lumMod val="65000"/>
                  <a:lumOff val="35000"/>
                </a:schemeClr>
              </a:solidFill>
              <a:ea typeface="MS PGothic" pitchFamily="34" charset="-128"/>
            </a:endParaRPr>
          </a:p>
          <a:p>
            <a:pPr marL="1085850" lvl="1" indent="-342900" eaLnBrk="1" hangingPunct="1">
              <a:buFont typeface="Wingdings" panose="05000000000000000000" pitchFamily="2" charset="2"/>
              <a:buChar char="Ø"/>
            </a:pPr>
            <a:r>
              <a:rPr lang="en-US" sz="2400" b="1" dirty="0">
                <a:solidFill>
                  <a:srgbClr val="FF0000"/>
                </a:solidFill>
                <a:ea typeface="MS PGothic" pitchFamily="34" charset="-128"/>
              </a:rPr>
              <a:t>If the combat cannot be verified consider establishing it based on a statement of fear as discussed next.</a:t>
            </a:r>
          </a:p>
          <a:p>
            <a:pPr marL="457200" lvl="0" indent="-457200" eaLnBrk="1" hangingPunct="1">
              <a:buFont typeface="+mj-lt"/>
              <a:buAutoNum type="arabicPeriod"/>
            </a:pPr>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92</a:t>
            </a:fld>
            <a:endParaRPr lang="en-US" dirty="0"/>
          </a:p>
        </p:txBody>
      </p:sp>
    </p:spTree>
    <p:extLst>
      <p:ext uri="{BB962C8B-B14F-4D97-AF65-F5344CB8AC3E}">
        <p14:creationId xmlns:p14="http://schemas.microsoft.com/office/powerpoint/2010/main" val="29121446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2971800" y="2286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5632311"/>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Post Traumatic Stress Disorder (PTSD)</a:t>
            </a:r>
          </a:p>
          <a:p>
            <a:pPr lvl="0" eaLnBrk="1" hangingPunct="1"/>
            <a:endParaRPr lang="en-US" sz="2400" b="1" dirty="0">
              <a:solidFill>
                <a:schemeClr val="tx1">
                  <a:lumMod val="65000"/>
                  <a:lumOff val="35000"/>
                </a:schemeClr>
              </a:solidFill>
              <a:ea typeface="MS PGothic" pitchFamily="34" charset="-128"/>
            </a:endParaRPr>
          </a:p>
          <a:p>
            <a:pPr marL="457200" lvl="0" indent="-457200" eaLnBrk="1" hangingPunct="1">
              <a:buAutoNum type="arabicPeriod" startAt="3"/>
            </a:pPr>
            <a:r>
              <a:rPr lang="en-US" sz="2400" b="1" dirty="0">
                <a:solidFill>
                  <a:srgbClr val="5D5C5A"/>
                </a:solidFill>
                <a:ea typeface="MS PGothic" pitchFamily="34" charset="-128"/>
              </a:rPr>
              <a:t>If the veteran has a current diagnosis of PTSD, a statement of fear of hostile military or terrorist activity, and a VA or VA contracted psychiatrist or psychologist confirms the statement of fear is adequate to support a diagnosis of PTSD, to include its relationship to the statement of fear.</a:t>
            </a:r>
          </a:p>
          <a:p>
            <a:pPr marL="457200" lvl="0" indent="-457200" eaLnBrk="1" hangingPunct="1">
              <a:buAutoNum type="arabicPeriod" startAt="3"/>
            </a:pPr>
            <a:endParaRPr lang="en-US" sz="2400" b="1" dirty="0">
              <a:solidFill>
                <a:srgbClr val="5D5C5A"/>
              </a:solidFill>
              <a:ea typeface="MS PGothic" pitchFamily="34" charset="-128"/>
            </a:endParaRPr>
          </a:p>
          <a:p>
            <a:pPr marL="1200150" lvl="1" indent="-457200" eaLnBrk="1" hangingPunct="1">
              <a:buFont typeface="Wingdings" panose="05000000000000000000" pitchFamily="2" charset="2"/>
              <a:buChar char="Ø"/>
            </a:pPr>
            <a:r>
              <a:rPr lang="en-US" sz="2400" b="1" dirty="0">
                <a:solidFill>
                  <a:srgbClr val="5D5C5A"/>
                </a:solidFill>
                <a:ea typeface="MS PGothic" pitchFamily="34" charset="-128"/>
              </a:rPr>
              <a:t>This is often referred to as the “relaxed stressor” requirement </a:t>
            </a:r>
          </a:p>
          <a:p>
            <a:pPr marL="457200" lvl="0" indent="-457200" eaLnBrk="1" hangingPunct="1">
              <a:buAutoNum type="arabicPeriod" startAt="3"/>
            </a:pPr>
            <a:endParaRPr lang="en-US" sz="2400" b="1" dirty="0">
              <a:solidFill>
                <a:srgbClr val="5D5C5A"/>
              </a:solidFill>
              <a:ea typeface="MS PGothic" pitchFamily="34" charset="-128"/>
            </a:endParaRPr>
          </a:p>
          <a:p>
            <a:pPr marL="457200" lvl="0" indent="-457200" eaLnBrk="1" hangingPunct="1">
              <a:buFont typeface="+mj-lt"/>
              <a:buAutoNum type="arabicPeriod"/>
            </a:pPr>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93</a:t>
            </a:fld>
            <a:endParaRPr lang="en-US" dirty="0"/>
          </a:p>
        </p:txBody>
      </p:sp>
    </p:spTree>
    <p:extLst>
      <p:ext uri="{BB962C8B-B14F-4D97-AF65-F5344CB8AC3E}">
        <p14:creationId xmlns:p14="http://schemas.microsoft.com/office/powerpoint/2010/main" val="2950340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5262979"/>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Post Traumatic Stress Disorder (PTSD)</a:t>
            </a:r>
          </a:p>
          <a:p>
            <a:pPr lvl="0" eaLnBrk="1" hangingPunct="1"/>
            <a:endParaRPr lang="en-US" sz="2400" b="1" dirty="0">
              <a:solidFill>
                <a:srgbClr val="5D5C5A"/>
              </a:solidFill>
              <a:ea typeface="MS PGothic" pitchFamily="34" charset="-128"/>
            </a:endParaRPr>
          </a:p>
          <a:p>
            <a:pPr marL="1200150" lvl="1" indent="-457200" eaLnBrk="1" hangingPunct="1">
              <a:buFont typeface="Wingdings" panose="05000000000000000000" pitchFamily="2" charset="2"/>
              <a:buChar char="Ø"/>
            </a:pPr>
            <a:r>
              <a:rPr lang="en-US" sz="2400" b="1" dirty="0">
                <a:solidFill>
                  <a:srgbClr val="5D5C5A"/>
                </a:solidFill>
                <a:ea typeface="MS PGothic" pitchFamily="34" charset="-128"/>
              </a:rPr>
              <a:t>Fear of hostile military or terrorist activity includes being located within area endemic to those circumstances and was confronted with an event or circumstance that involved actual or threatened death or serious injury, or a threat to the physical integrity of the veteran or others</a:t>
            </a:r>
          </a:p>
          <a:p>
            <a:pPr marL="1200150" lvl="1" indent="-457200" eaLnBrk="1" hangingPunct="1">
              <a:buFont typeface="Wingdings" panose="05000000000000000000" pitchFamily="2" charset="2"/>
              <a:buChar char="Ø"/>
            </a:pPr>
            <a:endParaRPr lang="en-US" sz="2400" b="1" dirty="0">
              <a:solidFill>
                <a:srgbClr val="5D5C5A"/>
              </a:solidFill>
              <a:ea typeface="MS PGothic" pitchFamily="34" charset="-128"/>
            </a:endParaRPr>
          </a:p>
          <a:p>
            <a:pPr marL="1200150" lvl="1" indent="-457200" eaLnBrk="1" hangingPunct="1">
              <a:buFont typeface="Wingdings" panose="05000000000000000000" pitchFamily="2" charset="2"/>
              <a:buChar char="Ø"/>
            </a:pPr>
            <a:r>
              <a:rPr lang="en-US" sz="2400" b="1" dirty="0">
                <a:solidFill>
                  <a:srgbClr val="5D5C5A"/>
                </a:solidFill>
                <a:ea typeface="MS PGothic" pitchFamily="34" charset="-128"/>
              </a:rPr>
              <a:t>Examples</a:t>
            </a:r>
          </a:p>
          <a:p>
            <a:pPr marL="457200" lvl="0" indent="-457200" eaLnBrk="1" hangingPunct="1">
              <a:buFont typeface="+mj-lt"/>
              <a:buAutoNum type="arabicPeriod"/>
            </a:pPr>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94</a:t>
            </a:fld>
            <a:endParaRPr lang="en-US" dirty="0"/>
          </a:p>
        </p:txBody>
      </p:sp>
    </p:spTree>
    <p:extLst>
      <p:ext uri="{BB962C8B-B14F-4D97-AF65-F5344CB8AC3E}">
        <p14:creationId xmlns:p14="http://schemas.microsoft.com/office/powerpoint/2010/main" val="42327202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25707"/>
            <a:ext cx="7162800" cy="5262979"/>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Post Traumatic Stress Disorder (PTSD)</a:t>
            </a:r>
          </a:p>
          <a:p>
            <a:pPr lvl="0" eaLnBrk="1" hangingPunct="1"/>
            <a:endParaRPr lang="en-US" sz="2400" b="1" dirty="0">
              <a:solidFill>
                <a:srgbClr val="5D5C5A"/>
              </a:solidFill>
              <a:ea typeface="MS PGothic" pitchFamily="34" charset="-128"/>
            </a:endParaRPr>
          </a:p>
          <a:p>
            <a:pPr marL="457200" lvl="0" indent="-457200" eaLnBrk="1" hangingPunct="1">
              <a:buAutoNum type="arabicPeriod" startAt="4"/>
            </a:pPr>
            <a:r>
              <a:rPr lang="en-US" sz="2400" b="1" dirty="0">
                <a:solidFill>
                  <a:srgbClr val="5D5C5A"/>
                </a:solidFill>
                <a:ea typeface="MS PGothic" pitchFamily="34" charset="-128"/>
              </a:rPr>
              <a:t>If the veteran is a confirmed former Prisoner of War, the stressor is related that experience, and has a current diagnosis of PTSD.</a:t>
            </a:r>
          </a:p>
          <a:p>
            <a:pPr marL="457200" lvl="0" indent="-457200" eaLnBrk="1" hangingPunct="1">
              <a:buAutoNum type="arabicPeriod" startAt="4"/>
            </a:pPr>
            <a:endParaRPr lang="en-US" sz="2400" b="1" dirty="0">
              <a:solidFill>
                <a:srgbClr val="5D5C5A"/>
              </a:solidFill>
              <a:ea typeface="MS PGothic" pitchFamily="34" charset="-128"/>
            </a:endParaRPr>
          </a:p>
          <a:p>
            <a:pPr marL="457200" lvl="0" indent="-457200" eaLnBrk="1" hangingPunct="1">
              <a:buAutoNum type="arabicPeriod" startAt="4"/>
            </a:pPr>
            <a:r>
              <a:rPr lang="en-US" sz="2400" b="1" dirty="0">
                <a:solidFill>
                  <a:srgbClr val="5D5C5A"/>
                </a:solidFill>
                <a:ea typeface="MS PGothic" pitchFamily="34" charset="-128"/>
              </a:rPr>
              <a:t>If the veteran is claiming PTSD based on an in-service personal assault and the assault can be corroborated, has a diagnosis of PTSD and is related to the personal assault.  </a:t>
            </a:r>
          </a:p>
          <a:p>
            <a:pPr marL="457200" lvl="0" indent="-457200" eaLnBrk="1" hangingPunct="1">
              <a:buAutoNum type="arabicPeriod" startAt="4"/>
            </a:pPr>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95</a:t>
            </a:fld>
            <a:endParaRPr lang="en-US" dirty="0"/>
          </a:p>
        </p:txBody>
      </p:sp>
    </p:spTree>
    <p:extLst>
      <p:ext uri="{BB962C8B-B14F-4D97-AF65-F5344CB8AC3E}">
        <p14:creationId xmlns:p14="http://schemas.microsoft.com/office/powerpoint/2010/main" val="191374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1031"/>
          <p:cNvSpPr>
            <a:spLocks noChangeShapeType="1"/>
          </p:cNvSpPr>
          <p:nvPr/>
        </p:nvSpPr>
        <p:spPr bwMode="auto">
          <a:xfrm>
            <a:off x="1828800" y="838200"/>
            <a:ext cx="7315200" cy="0"/>
          </a:xfrm>
          <a:prstGeom prst="line">
            <a:avLst/>
          </a:prstGeom>
          <a:noFill/>
          <a:ln w="38100">
            <a:solidFill>
              <a:srgbClr val="BED12B"/>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7651" name="TextBox 1"/>
          <p:cNvSpPr txBox="1">
            <a:spLocks noChangeArrowheads="1"/>
          </p:cNvSpPr>
          <p:nvPr/>
        </p:nvSpPr>
        <p:spPr bwMode="auto">
          <a:xfrm>
            <a:off x="3048000" y="3048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r" eaLnBrk="1" hangingPunct="1">
              <a:spcBef>
                <a:spcPct val="0"/>
              </a:spcBef>
              <a:buFontTx/>
              <a:buNone/>
            </a:pPr>
            <a:r>
              <a:rPr lang="en-US" altLang="en-US" sz="2400" b="1" dirty="0">
                <a:solidFill>
                  <a:srgbClr val="005D7D"/>
                </a:solidFill>
                <a:latin typeface="Arial" charset="0"/>
              </a:rPr>
              <a:t>DSO-CSO Level II Training</a:t>
            </a:r>
          </a:p>
        </p:txBody>
      </p:sp>
      <p:sp>
        <p:nvSpPr>
          <p:cNvPr id="7172" name="TextBox 2"/>
          <p:cNvSpPr txBox="1">
            <a:spLocks noChangeArrowheads="1"/>
          </p:cNvSpPr>
          <p:nvPr/>
        </p:nvSpPr>
        <p:spPr bwMode="auto">
          <a:xfrm>
            <a:off x="1524000" y="847436"/>
            <a:ext cx="7162800" cy="6001643"/>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lvl="0" algn="ctr" eaLnBrk="1" hangingPunct="1">
              <a:defRPr/>
            </a:pPr>
            <a:r>
              <a:rPr lang="en-US" sz="2400" b="1" dirty="0">
                <a:solidFill>
                  <a:srgbClr val="5D5C5A"/>
                </a:solidFill>
                <a:ea typeface="MS PGothic" pitchFamily="34" charset="-128"/>
              </a:rPr>
              <a:t>Post Traumatic Stress Disorder (PTSD)</a:t>
            </a:r>
          </a:p>
          <a:p>
            <a:pPr lvl="0" algn="ctr" eaLnBrk="1" hangingPunct="1">
              <a:defRPr/>
            </a:pPr>
            <a:endParaRPr lang="en-US" sz="2400" b="1" dirty="0">
              <a:solidFill>
                <a:srgbClr val="5D5C5A"/>
              </a:solidFill>
              <a:ea typeface="MS PGothic" pitchFamily="34" charset="-128"/>
            </a:endParaRPr>
          </a:p>
          <a:p>
            <a:pPr marL="1085850" lvl="1" indent="-342900" eaLnBrk="1" hangingPunct="1">
              <a:buFont typeface="Wingdings" panose="05000000000000000000" pitchFamily="2" charset="2"/>
              <a:buChar char="Ø"/>
              <a:defRPr/>
            </a:pPr>
            <a:r>
              <a:rPr lang="en-US" sz="2400" b="1" dirty="0">
                <a:solidFill>
                  <a:srgbClr val="FF0000"/>
                </a:solidFill>
                <a:ea typeface="MS PGothic" pitchFamily="34" charset="-128"/>
              </a:rPr>
              <a:t>This </a:t>
            </a:r>
            <a:r>
              <a:rPr lang="en-US" sz="2400" b="1" u="sng" dirty="0">
                <a:solidFill>
                  <a:srgbClr val="FF0000"/>
                </a:solidFill>
                <a:ea typeface="MS PGothic" pitchFamily="34" charset="-128"/>
              </a:rPr>
              <a:t>does not require verification </a:t>
            </a:r>
            <a:r>
              <a:rPr lang="en-US" sz="2400" b="1" dirty="0">
                <a:solidFill>
                  <a:srgbClr val="FF0000"/>
                </a:solidFill>
                <a:ea typeface="MS PGothic" pitchFamily="34" charset="-128"/>
              </a:rPr>
              <a:t>of the assault, only corroboration.</a:t>
            </a:r>
          </a:p>
          <a:p>
            <a:pPr marL="1085850" lvl="1" indent="-342900" eaLnBrk="1" hangingPunct="1">
              <a:buFont typeface="Wingdings" panose="05000000000000000000" pitchFamily="2" charset="2"/>
              <a:buChar char="Ø"/>
              <a:defRPr/>
            </a:pPr>
            <a:endParaRPr lang="en-US" sz="2400" b="1" dirty="0">
              <a:solidFill>
                <a:srgbClr val="5D5C5A"/>
              </a:solidFill>
              <a:ea typeface="MS PGothic" pitchFamily="34" charset="-128"/>
            </a:endParaRPr>
          </a:p>
          <a:p>
            <a:pPr marL="1085850" lvl="1" indent="-342900" eaLnBrk="1" hangingPunct="1">
              <a:buFont typeface="Wingdings" panose="05000000000000000000" pitchFamily="2" charset="2"/>
              <a:buChar char="Ø"/>
              <a:defRPr/>
            </a:pPr>
            <a:r>
              <a:rPr lang="en-US" sz="2400" b="1" dirty="0">
                <a:solidFill>
                  <a:srgbClr val="5D5C5A"/>
                </a:solidFill>
                <a:ea typeface="MS PGothic" pitchFamily="34" charset="-128"/>
              </a:rPr>
              <a:t>This includes any type of personal assault such as rape, sexual harassment, muggings, personal attacks. </a:t>
            </a:r>
          </a:p>
          <a:p>
            <a:pPr marL="1085850" lvl="1" indent="-342900" eaLnBrk="1" hangingPunct="1">
              <a:buFont typeface="Wingdings" panose="05000000000000000000" pitchFamily="2" charset="2"/>
              <a:buChar char="Ø"/>
              <a:defRPr/>
            </a:pPr>
            <a:endParaRPr lang="en-US" sz="2400" b="1" dirty="0">
              <a:solidFill>
                <a:srgbClr val="5D5C5A"/>
              </a:solidFill>
              <a:ea typeface="MS PGothic" pitchFamily="34" charset="-128"/>
            </a:endParaRPr>
          </a:p>
          <a:p>
            <a:pPr marL="1085850" lvl="1" indent="-342900" eaLnBrk="1" hangingPunct="1">
              <a:buFont typeface="Wingdings" panose="05000000000000000000" pitchFamily="2" charset="2"/>
              <a:buChar char="Ø"/>
              <a:defRPr/>
            </a:pPr>
            <a:r>
              <a:rPr lang="en-US" sz="2400" b="1" dirty="0">
                <a:solidFill>
                  <a:srgbClr val="5D5C5A"/>
                </a:solidFill>
                <a:ea typeface="MS PGothic" pitchFamily="34" charset="-128"/>
              </a:rPr>
              <a:t>Corroboration can be obtained through lay statements, personnel records, treatment records, hospital records, police records, etc.</a:t>
            </a:r>
          </a:p>
          <a:p>
            <a:pPr marL="457200" lvl="0" indent="-457200" eaLnBrk="1" hangingPunct="1">
              <a:buAutoNum type="arabicPeriod" startAt="4"/>
            </a:pPr>
            <a:endParaRPr lang="en-US" sz="2400" b="1" dirty="0">
              <a:solidFill>
                <a:srgbClr val="5D5C5A"/>
              </a:solidFill>
              <a:ea typeface="MS PGothic" pitchFamily="34" charset="-128"/>
            </a:endParaRPr>
          </a:p>
          <a:p>
            <a:pPr lvl="0" eaLnBrk="1" hangingPunct="1"/>
            <a:endParaRPr lang="en-US" sz="2400" b="1" dirty="0">
              <a:solidFill>
                <a:srgbClr val="5D5C5A"/>
              </a:solidFill>
              <a:ea typeface="MS PGothic" pitchFamily="34" charset="-128"/>
            </a:endParaRPr>
          </a:p>
        </p:txBody>
      </p:sp>
      <p:sp>
        <p:nvSpPr>
          <p:cNvPr id="2" name="Slide Number Placeholder 1"/>
          <p:cNvSpPr>
            <a:spLocks noGrp="1"/>
          </p:cNvSpPr>
          <p:nvPr>
            <p:ph type="sldNum" sz="quarter" idx="10"/>
          </p:nvPr>
        </p:nvSpPr>
        <p:spPr/>
        <p:txBody>
          <a:bodyPr/>
          <a:lstStyle/>
          <a:p>
            <a:pPr>
              <a:defRPr/>
            </a:pPr>
            <a:r>
              <a:rPr lang="en-US" dirty="0"/>
              <a:t>Not in SOG Specifically    </a:t>
            </a:r>
            <a:fld id="{BF0A150D-1BBE-4E66-8D5F-75E34BABC1AE}" type="slidenum">
              <a:rPr lang="en-US" smtClean="0"/>
              <a:pPr>
                <a:defRPr/>
              </a:pPr>
              <a:t>96</a:t>
            </a:fld>
            <a:endParaRPr lang="en-US" dirty="0"/>
          </a:p>
        </p:txBody>
      </p:sp>
    </p:spTree>
    <p:extLst>
      <p:ext uri="{BB962C8B-B14F-4D97-AF65-F5344CB8AC3E}">
        <p14:creationId xmlns:p14="http://schemas.microsoft.com/office/powerpoint/2010/main" val="20239611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4BCAD1-CFD9-446D-8966-53D21A18599D}"/>
              </a:ext>
            </a:extLst>
          </p:cNvPr>
          <p:cNvSpPr>
            <a:spLocks noGrp="1"/>
          </p:cNvSpPr>
          <p:nvPr>
            <p:ph type="sldNum" sz="quarter" idx="10"/>
          </p:nvPr>
        </p:nvSpPr>
        <p:spPr/>
        <p:txBody>
          <a:bodyPr/>
          <a:lstStyle/>
          <a:p>
            <a:pPr>
              <a:defRPr/>
            </a:pPr>
            <a:fld id="{8BD6F35A-F765-41A9-B38D-C9E6F60F14E3}" type="slidenum">
              <a:rPr lang="en-US" smtClean="0"/>
              <a:pPr>
                <a:defRPr/>
              </a:pPr>
              <a:t>97</a:t>
            </a:fld>
            <a:endParaRPr lang="en-US"/>
          </a:p>
        </p:txBody>
      </p:sp>
      <p:pic>
        <p:nvPicPr>
          <p:cNvPr id="4" name="Picture 3" descr="Text&#10;&#10;Description automatically generated">
            <a:extLst>
              <a:ext uri="{FF2B5EF4-FFF2-40B4-BE49-F238E27FC236}">
                <a16:creationId xmlns:a16="http://schemas.microsoft.com/office/drawing/2014/main" id="{41960A24-D687-4240-8D27-A18E8A9C7F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0"/>
            <a:ext cx="6232077" cy="6858000"/>
          </a:xfrm>
          <a:prstGeom prst="rect">
            <a:avLst/>
          </a:prstGeom>
        </p:spPr>
      </p:pic>
    </p:spTree>
    <p:extLst>
      <p:ext uri="{BB962C8B-B14F-4D97-AF65-F5344CB8AC3E}">
        <p14:creationId xmlns:p14="http://schemas.microsoft.com/office/powerpoint/2010/main" val="30765854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D7F7D6-547E-4500-AD2E-0BDCAE4F7056}"/>
              </a:ext>
            </a:extLst>
          </p:cNvPr>
          <p:cNvSpPr>
            <a:spLocks noGrp="1"/>
          </p:cNvSpPr>
          <p:nvPr>
            <p:ph type="sldNum" sz="quarter" idx="10"/>
          </p:nvPr>
        </p:nvSpPr>
        <p:spPr/>
        <p:txBody>
          <a:bodyPr/>
          <a:lstStyle/>
          <a:p>
            <a:pPr>
              <a:defRPr/>
            </a:pPr>
            <a:fld id="{8BD6F35A-F765-41A9-B38D-C9E6F60F14E3}" type="slidenum">
              <a:rPr lang="en-US" smtClean="0"/>
              <a:pPr>
                <a:defRPr/>
              </a:pPr>
              <a:t>98</a:t>
            </a:fld>
            <a:endParaRPr lang="en-US"/>
          </a:p>
        </p:txBody>
      </p:sp>
      <p:pic>
        <p:nvPicPr>
          <p:cNvPr id="6" name="Picture 5" descr="Text&#10;&#10;Description automatically generated">
            <a:extLst>
              <a:ext uri="{FF2B5EF4-FFF2-40B4-BE49-F238E27FC236}">
                <a16:creationId xmlns:a16="http://schemas.microsoft.com/office/drawing/2014/main" id="{7E9CAD64-1E46-4E90-9E73-6BCB4F1477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678" y="0"/>
            <a:ext cx="6307922" cy="6858000"/>
          </a:xfrm>
          <a:prstGeom prst="rect">
            <a:avLst/>
          </a:prstGeom>
        </p:spPr>
      </p:pic>
    </p:spTree>
    <p:extLst>
      <p:ext uri="{BB962C8B-B14F-4D97-AF65-F5344CB8AC3E}">
        <p14:creationId xmlns:p14="http://schemas.microsoft.com/office/powerpoint/2010/main" val="3363409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FF1AFB-55C1-4C47-99E0-B4678A0CE286}"/>
              </a:ext>
            </a:extLst>
          </p:cNvPr>
          <p:cNvSpPr>
            <a:spLocks noGrp="1"/>
          </p:cNvSpPr>
          <p:nvPr>
            <p:ph type="sldNum" sz="quarter" idx="10"/>
          </p:nvPr>
        </p:nvSpPr>
        <p:spPr/>
        <p:txBody>
          <a:bodyPr/>
          <a:lstStyle/>
          <a:p>
            <a:pPr>
              <a:defRPr/>
            </a:pPr>
            <a:fld id="{8BD6F35A-F765-41A9-B38D-C9E6F60F14E3}" type="slidenum">
              <a:rPr lang="en-US" smtClean="0"/>
              <a:pPr>
                <a:defRPr/>
              </a:pPr>
              <a:t>99</a:t>
            </a:fld>
            <a:endParaRPr lang="en-US"/>
          </a:p>
        </p:txBody>
      </p:sp>
      <p:pic>
        <p:nvPicPr>
          <p:cNvPr id="4" name="Picture 3" descr="Table&#10;&#10;Description automatically generated">
            <a:extLst>
              <a:ext uri="{FF2B5EF4-FFF2-40B4-BE49-F238E27FC236}">
                <a16:creationId xmlns:a16="http://schemas.microsoft.com/office/drawing/2014/main" id="{06F9ABE0-32A3-43E9-A372-2051E07F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4942" y="0"/>
            <a:ext cx="6457057" cy="6858000"/>
          </a:xfrm>
          <a:prstGeom prst="rect">
            <a:avLst/>
          </a:prstGeom>
        </p:spPr>
      </p:pic>
    </p:spTree>
    <p:extLst>
      <p:ext uri="{BB962C8B-B14F-4D97-AF65-F5344CB8AC3E}">
        <p14:creationId xmlns:p14="http://schemas.microsoft.com/office/powerpoint/2010/main" val="2467694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mplateUrl xmlns="http://schemas.microsoft.com/sharepoint/v3" xsi:nil="true"/>
    <_SourceUrl xmlns="http://schemas.microsoft.com/sharepoint/v3" xsi:nil="true"/>
    <xd_ProgID xmlns="http://schemas.microsoft.com/sharepoint/v3" xsi:nil="true"/>
    <Order xmlns="http://schemas.microsoft.com/sharepoint/v3" xsi:nil="true"/>
    <_SharedFileIndex xmlns="http://schemas.microsoft.com/sharepoint/v3" xsi:nil="true"/>
    <MetaInfo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1FB7EFAE5BA2498948E08C1CFEACD1" ma:contentTypeVersion="2" ma:contentTypeDescription="Create a new document." ma:contentTypeScope="" ma:versionID="8e9adce10a478866d470ee5232258d45">
  <xsd:schema xmlns:xsd="http://www.w3.org/2001/XMLSchema" xmlns:xs="http://www.w3.org/2001/XMLSchema" xmlns:p="http://schemas.microsoft.com/office/2006/metadata/properties" xmlns:ns1="http://schemas.microsoft.com/sharepoint/v3" targetNamespace="http://schemas.microsoft.com/office/2006/metadata/properties" ma:root="true" ma:fieldsID="6593d8e5e5a2c7c72136d5d5e6d73988" ns1:_="">
    <xsd:import namespace="http://schemas.microsoft.com/sharepoint/v3"/>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1:ContentTypeId" minOccurs="0"/>
                <xsd:element ref="ns1:TemplateUrl" minOccurs="0"/>
                <xsd:element ref="ns1:xd_ProgID" minOccurs="0"/>
                <xsd:element ref="ns1:xd_Signature"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SortBehavior" minOccurs="0"/>
                <xsd:element ref="ns1:CheckedOutUserId" minOccurs="0"/>
                <xsd:element ref="ns1:IsCheckedoutToLocal" minOccurs="0"/>
                <xsd:element ref="ns1:CheckoutUser" minOccurs="0"/>
                <xsd:element ref="ns1:UniqueId" minOccurs="0"/>
                <xsd:element ref="ns1:SyncClient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ItemChildCount" minOccurs="0"/>
                <xsd:element ref="ns1:FolderChildCount"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DocConcurrency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ModerationComments" ma:index="2" nillable="true" ma:displayName="Approver Comments" ma:hidden="true" ma:internalName="_ModerationComments" ma:readOnly="true">
      <xsd:simpleType>
        <xsd:restriction base="dms:Note"/>
      </xsd:simpleType>
    </xsd:element>
    <xsd:element name="File_x0020_Type" ma:index="5" nillable="true" ma:displayName="File Type" ma:hidden="true" ma:internalName="File_x0020_Type" ma:readOnly="true">
      <xsd:simpleType>
        <xsd:restriction base="dms:Text"/>
      </xsd:simpleType>
    </xsd:element>
    <xsd:element name="HTML_x0020_File_x0020_Type" ma:index="6" nillable="true" ma:displayName="HTML File Type" ma:hidden="true" ma:internalName="HTML_x0020_File_x0020_Type" ma:readOnly="true">
      <xsd:simpleType>
        <xsd:restriction base="dms:Text"/>
      </xsd:simpleType>
    </xsd:element>
    <xsd:element name="_SourceUrl" ma:index="7" nillable="true" ma:displayName="Source URL" ma:hidden="true" ma:internalName="_SourceUrl">
      <xsd:simpleType>
        <xsd:restriction base="dms:Text"/>
      </xsd:simpleType>
    </xsd:element>
    <xsd:element name="_SharedFileIndex" ma:index="8" nillable="true" ma:displayName="Shared File Index" ma:hidden="true" ma:internalName="_SharedFileIndex">
      <xsd:simpleType>
        <xsd:restriction base="dms:Text"/>
      </xsd:simpleType>
    </xsd:element>
    <xsd:element name="ContentTypeId" ma:index="9" nillable="true" ma:displayName="Content Type ID" ma:hidden="true" ma:internalName="ContentTypeId" ma:readOnly="true">
      <xsd:simpleType>
        <xsd:restriction base="dms:Unknown"/>
      </xsd:simpleType>
    </xsd:element>
    <xsd:element name="TemplateUrl" ma:index="10" nillable="true" ma:displayName="Template Link" ma:hidden="true" ma:internalName="TemplateUrl">
      <xsd:simpleType>
        <xsd:restriction base="dms:Text"/>
      </xsd:simpleType>
    </xsd:element>
    <xsd:element name="xd_ProgID" ma:index="11" nillable="true" ma:displayName="HTML File Link" ma:hidden="true" ma:internalName="xd_ProgID">
      <xsd:simpleType>
        <xsd:restriction base="dms:Text"/>
      </xsd:simpleType>
    </xsd:element>
    <xsd:element name="xd_Signature" ma:index="12" nillable="true" ma:displayName="Is Signed" ma:hidden="true" ma:internalName="xd_Signature" ma:readOnly="true">
      <xsd:simpleType>
        <xsd:restriction base="dms:Boolean"/>
      </xsd:simpleType>
    </xsd:element>
    <xsd:element name="ID" ma:index="13" nillable="true" ma:displayName="ID" ma:internalName="ID" ma:readOnly="true">
      <xsd:simpleType>
        <xsd:restriction base="dms:Unknown"/>
      </xsd:simpleType>
    </xsd:element>
    <xsd:element name="Author" ma:index="16"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18"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19" nillable="true" ma:displayName="Has Copy Destinations" ma:hidden="true" ma:internalName="_HasCopyDestinations" ma:readOnly="true">
      <xsd:simpleType>
        <xsd:restriction base="dms:Boolean"/>
      </xsd:simpleType>
    </xsd:element>
    <xsd:element name="_CopySource" ma:index="20" nillable="true" ma:displayName="Copy Source" ma:internalName="_CopySource" ma:readOnly="true">
      <xsd:simpleType>
        <xsd:restriction base="dms:Text"/>
      </xsd:simpleType>
    </xsd:element>
    <xsd:element name="_ModerationStatus" ma:index="21" nillable="true" ma:displayName="Approval Status" ma:default="0" ma:hidden="true" ma:internalName="_ModerationStatus" ma:readOnly="true">
      <xsd:simpleType>
        <xsd:restriction base="dms:Unknown"/>
      </xsd:simpleType>
    </xsd:element>
    <xsd:element name="FileRef" ma:index="22" nillable="true" ma:displayName="URL Path" ma:hidden="true" ma:list="Docs" ma:internalName="FileRef" ma:readOnly="true" ma:showField="FullUrl">
      <xsd:simpleType>
        <xsd:restriction base="dms:Lookup"/>
      </xsd:simpleType>
    </xsd:element>
    <xsd:element name="FileDirRef" ma:index="23" nillable="true" ma:displayName="Path" ma:hidden="true" ma:list="Docs" ma:internalName="FileDirRef" ma:readOnly="true" ma:showField="DirName">
      <xsd:simpleType>
        <xsd:restriction base="dms:Lookup"/>
      </xsd:simpleType>
    </xsd:element>
    <xsd:element name="Last_x0020_Modified" ma:index="24" nillable="true" ma:displayName="Modified" ma:format="TRUE" ma:hidden="true" ma:list="Docs" ma:internalName="Last_x0020_Modified" ma:readOnly="true" ma:showField="TimeLastModified">
      <xsd:simpleType>
        <xsd:restriction base="dms:Lookup"/>
      </xsd:simpleType>
    </xsd:element>
    <xsd:element name="Created_x0020_Date" ma:index="25" nillable="true" ma:displayName="Created" ma:format="TRUE" ma:hidden="true" ma:list="Docs" ma:internalName="Created_x0020_Date" ma:readOnly="true" ma:showField="TimeCreated">
      <xsd:simpleType>
        <xsd:restriction base="dms:Lookup"/>
      </xsd:simpleType>
    </xsd:element>
    <xsd:element name="File_x0020_Size" ma:index="26" nillable="true" ma:displayName="File Size" ma:format="TRUE" ma:hidden="true" ma:list="Docs" ma:internalName="File_x0020_Size" ma:readOnly="true" ma:showField="SizeInKB">
      <xsd:simpleType>
        <xsd:restriction base="dms:Lookup"/>
      </xsd:simpleType>
    </xsd:element>
    <xsd:element name="FSObjType" ma:index="27" nillable="true" ma:displayName="Item Type" ma:hidden="true" ma:list="Docs" ma:internalName="FSObjType" ma:readOnly="true" ma:showField="FSType">
      <xsd:simpleType>
        <xsd:restriction base="dms:Lookup"/>
      </xsd:simpleType>
    </xsd:element>
    <xsd:element name="SortBehavior" ma:index="28" nillable="true" ma:displayName="Sort Type" ma:hidden="true" ma:list="Docs" ma:internalName="SortBehavior" ma:readOnly="true" ma:showField="SortBehavior">
      <xsd:simpleType>
        <xsd:restriction base="dms:Lookup"/>
      </xsd:simpleType>
    </xsd:element>
    <xsd:element name="CheckedOutUserId" ma:index="30" nillable="true" ma:displayName="ID of the User who has the item Checked Out" ma:hidden="true" ma:list="Docs" ma:internalName="CheckedOutUserId" ma:readOnly="true" ma:showField="CheckoutUserId">
      <xsd:simpleType>
        <xsd:restriction base="dms:Lookup"/>
      </xsd:simpleType>
    </xsd:element>
    <xsd:element name="IsCheckedoutToLocal" ma:index="31" nillable="true" ma:displayName="Is Checked out to local" ma:hidden="true" ma:list="Docs" ma:internalName="IsCheckedoutToLocal" ma:readOnly="true" ma:showField="IsCheckoutToLocal">
      <xsd:simpleType>
        <xsd:restriction base="dms:Lookup"/>
      </xsd:simpleType>
    </xsd:element>
    <xsd:element name="CheckoutUser" ma:index="32"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3" nillable="true" ma:displayName="Unique Id" ma:hidden="true" ma:list="Docs" ma:internalName="UniqueId" ma:readOnly="true" ma:showField="UniqueId">
      <xsd:simpleType>
        <xsd:restriction base="dms:Lookup"/>
      </xsd:simpleType>
    </xsd:element>
    <xsd:element name="SyncClientId" ma:index="34" nillable="true" ma:displayName="Client Id" ma:hidden="true" ma:list="Docs" ma:internalName="SyncClientId" ma:readOnly="true" ma:showField="SyncClientId">
      <xsd:simpleType>
        <xsd:restriction base="dms:Lookup"/>
      </xsd:simpleType>
    </xsd:element>
    <xsd:element name="ProgId" ma:index="35" nillable="true" ma:displayName="ProgId" ma:hidden="true" ma:list="Docs" ma:internalName="ProgId" ma:readOnly="true" ma:showField="ProgId">
      <xsd:simpleType>
        <xsd:restriction base="dms:Lookup"/>
      </xsd:simpleType>
    </xsd:element>
    <xsd:element name="ScopeId" ma:index="36" nillable="true" ma:displayName="ScopeId" ma:hidden="true" ma:list="Docs" ma:internalName="ScopeId" ma:readOnly="true" ma:showField="ScopeId">
      <xsd:simpleType>
        <xsd:restriction base="dms:Lookup"/>
      </xsd:simpleType>
    </xsd:element>
    <xsd:element name="VirusStatus" ma:index="37" nillable="true" ma:displayName="Virus Status" ma:format="TRUE" ma:hidden="true" ma:list="Docs" ma:internalName="VirusStatus" ma:readOnly="true" ma:showField="Size">
      <xsd:simpleType>
        <xsd:restriction base="dms:Lookup"/>
      </xsd:simpleType>
    </xsd:element>
    <xsd:element name="CheckedOutTitle" ma:index="38" nillable="true" ma:displayName="Checked Out To" ma:format="TRUE" ma:hidden="true" ma:list="Docs" ma:internalName="CheckedOutTitle" ma:readOnly="true" ma:showField="CheckedOutTitle">
      <xsd:simpleType>
        <xsd:restriction base="dms:Lookup"/>
      </xsd:simpleType>
    </xsd:element>
    <xsd:element name="_CheckinComment" ma:index="39" nillable="true" ma:displayName="Check In Comment" ma:format="TRUE" ma:list="Docs" ma:internalName="_CheckinComment" ma:readOnly="true" ma:showField="CheckinComment">
      <xsd:simpleType>
        <xsd:restriction base="dms:Lookup"/>
      </xsd:simpleType>
    </xsd:element>
    <xsd:element name="MetaInfo" ma:index="52" nillable="true" ma:displayName="Property Bag" ma:hidden="true" ma:list="Docs" ma:internalName="MetaInfo" ma:showField="MetaInfo">
      <xsd:simpleType>
        <xsd:restriction base="dms:Lookup"/>
      </xsd:simpleType>
    </xsd:element>
    <xsd:element name="_Level" ma:index="53" nillable="true" ma:displayName="Level" ma:hidden="true" ma:internalName="_Level" ma:readOnly="true">
      <xsd:simpleType>
        <xsd:restriction base="dms:Unknown"/>
      </xsd:simpleType>
    </xsd:element>
    <xsd:element name="_IsCurrentVersion" ma:index="54" nillable="true" ma:displayName="Is Current Version" ma:hidden="true" ma:internalName="_IsCurrentVersion" ma:readOnly="true">
      <xsd:simpleType>
        <xsd:restriction base="dms:Boolean"/>
      </xsd:simpleType>
    </xsd:element>
    <xsd:element name="ItemChildCount" ma:index="55" nillable="true" ma:displayName="Item Child Count" ma:hidden="true" ma:list="Docs" ma:internalName="ItemChildCount" ma:readOnly="true" ma:showField="ItemChildCount">
      <xsd:simpleType>
        <xsd:restriction base="dms:Lookup"/>
      </xsd:simpleType>
    </xsd:element>
    <xsd:element name="FolderChildCount" ma:index="56" nillable="true" ma:displayName="Folder Child Count" ma:hidden="true" ma:list="Docs" ma:internalName="FolderChildCount" ma:readOnly="true" ma:showField="FolderChildCount">
      <xsd:simpleType>
        <xsd:restriction base="dms:Lookup"/>
      </xsd:simpleType>
    </xsd:element>
    <xsd:element name="owshiddenversion" ma:index="60" nillable="true" ma:displayName="owshiddenversion" ma:hidden="true" ma:internalName="owshiddenversion" ma:readOnly="true">
      <xsd:simpleType>
        <xsd:restriction base="dms:Unknown"/>
      </xsd:simpleType>
    </xsd:element>
    <xsd:element name="_UIVersion" ma:index="61" nillable="true" ma:displayName="UI Version" ma:hidden="true" ma:internalName="_UIVersion" ma:readOnly="true">
      <xsd:simpleType>
        <xsd:restriction base="dms:Unknown"/>
      </xsd:simpleType>
    </xsd:element>
    <xsd:element name="_UIVersionString" ma:index="62" nillable="true" ma:displayName="Version" ma:internalName="_UIVersionString" ma:readOnly="true">
      <xsd:simpleType>
        <xsd:restriction base="dms:Text"/>
      </xsd:simpleType>
    </xsd:element>
    <xsd:element name="InstanceID" ma:index="63" nillable="true" ma:displayName="Instance ID" ma:hidden="true" ma:internalName="InstanceID" ma:readOnly="true">
      <xsd:simpleType>
        <xsd:restriction base="dms:Unknown"/>
      </xsd:simpleType>
    </xsd:element>
    <xsd:element name="Order" ma:index="64" nillable="true" ma:displayName="Order" ma:hidden="true" ma:internalName="Order">
      <xsd:simpleType>
        <xsd:restriction base="dms:Number"/>
      </xsd:simpleType>
    </xsd:element>
    <xsd:element name="GUID" ma:index="65" nillable="true" ma:displayName="GUID" ma:hidden="true" ma:internalName="GUID" ma:readOnly="true">
      <xsd:simpleType>
        <xsd:restriction base="dms:Unknown"/>
      </xsd:simpleType>
    </xsd:element>
    <xsd:element name="WorkflowVersion" ma:index="66" nillable="true" ma:displayName="Workflow Version" ma:hidden="true" ma:internalName="WorkflowVersion" ma:readOnly="true">
      <xsd:simpleType>
        <xsd:restriction base="dms:Unknown"/>
      </xsd:simpleType>
    </xsd:element>
    <xsd:element name="WorkflowInstanceID" ma:index="67" nillable="true" ma:displayName="Workflow Instance ID" ma:hidden="true" ma:internalName="WorkflowInstanceID" ma:readOnly="true">
      <xsd:simpleType>
        <xsd:restriction base="dms:Unknown"/>
      </xsd:simpleType>
    </xsd:element>
    <xsd:element name="ParentVersionString" ma:index="68" nillable="true" ma:displayName="Source Version (Converted Document)" ma:hidden="true" ma:list="Docs" ma:internalName="ParentVersionString" ma:readOnly="true" ma:showField="ParentVersionString">
      <xsd:simpleType>
        <xsd:restriction base="dms:Lookup"/>
      </xsd:simpleType>
    </xsd:element>
    <xsd:element name="ParentLeafName" ma:index="69" nillable="true" ma:displayName="Source Name (Converted Document)" ma:hidden="true" ma:list="Docs" ma:internalName="ParentLeafName" ma:readOnly="true" ma:showField="ParentLeafName">
      <xsd:simpleType>
        <xsd:restriction base="dms:Lookup"/>
      </xsd:simpleType>
    </xsd:element>
    <xsd:element name="DocConcurrencyNumber" ma:index="70" nillable="true" ma:displayName="Document Concurrency Number" ma:hidden="true" ma:list="Docs" ma:internalName="DocConcurrencyNumber" ma:readOnly="true" ma:showField="DocConcurrencyNumber">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16D0B4-E6D3-455B-B8FC-5080109C95E1}">
  <ds:schemaRefs>
    <ds:schemaRef ds:uri="http://schemas.microsoft.com/sharepoint/v3/contenttype/forms"/>
  </ds:schemaRefs>
</ds:datastoreItem>
</file>

<file path=customXml/itemProps2.xml><?xml version="1.0" encoding="utf-8"?>
<ds:datastoreItem xmlns:ds="http://schemas.openxmlformats.org/officeDocument/2006/customXml" ds:itemID="{986980E1-849C-459E-A966-8DBACD0D8FF9}">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2FB3BE6-52AD-4ABD-847A-6F11FB74E9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C:\Program Files\Microsoft Office\Templates\Presentation Designs\Artsy.pot</Template>
  <TotalTime>21810</TotalTime>
  <Words>18098</Words>
  <Application>Microsoft Office PowerPoint</Application>
  <PresentationFormat>On-screen Show (4:3)</PresentationFormat>
  <Paragraphs>1394</Paragraphs>
  <Slides>129</Slides>
  <Notes>115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129</vt:i4>
      </vt:variant>
    </vt:vector>
  </HeadingPairs>
  <TitlesOfParts>
    <vt:vector size="135" baseType="lpstr">
      <vt:lpstr>Algerian</vt:lpstr>
      <vt:lpstr>Arial</vt:lpstr>
      <vt:lpstr>Calibri</vt:lpstr>
      <vt:lpstr>Cooper Black</vt:lpstr>
      <vt:lpstr>Wingdings</vt:lpstr>
      <vt:lpstr>Office Theme</vt:lpstr>
      <vt:lpstr>PowerPoint Presentation</vt:lpstr>
      <vt:lpstr>PowerPoint Presentation</vt:lpstr>
      <vt:lpstr>Instructor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 forms</vt:lpstr>
      <vt:lpstr>Surviving Spouse Claim</vt:lpstr>
      <vt:lpstr>PowerPoint Presentation</vt:lpstr>
      <vt:lpstr>PowerPoint Presentation</vt:lpstr>
      <vt:lpstr>PowerPoint Presentation</vt:lpstr>
      <vt:lpstr>PowerPoint Presentation</vt:lpstr>
      <vt:lpstr>New Presumptive’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But It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There are two rules to help you.</vt:lpstr>
      <vt:lpstr>PowerPoint Presentation</vt:lpstr>
      <vt:lpstr>PowerPoint Presentation</vt:lpstr>
      <vt:lpstr>PowerPoint Presentation</vt:lpstr>
      <vt:lpstr>PowerPoint Presentation</vt:lpstr>
      <vt:lpstr>NSO OFFICE NASHVILLE</vt:lpstr>
      <vt:lpstr>PowerPoint Presentation</vt:lpstr>
      <vt:lpstr>PowerPoint Presentation</vt:lpstr>
      <vt:lpstr>PowerPoint Presentation</vt:lpstr>
      <vt:lpstr>PowerPoint Presentation</vt:lpstr>
      <vt:lpstr>PowerPoint Presentation</vt:lpstr>
      <vt:lpstr>          Too much information is not a good 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Appeals Modernization Act</vt:lpstr>
      <vt:lpstr>PowerPoint Presentation</vt:lpstr>
      <vt:lpstr>PowerPoint Presentation</vt:lpstr>
      <vt:lpstr>PowerPoint Presentation</vt:lpstr>
      <vt:lpstr>Supplemental Claim</vt:lpstr>
      <vt:lpstr>   Supplemental Claim</vt:lpstr>
      <vt:lpstr>Important</vt:lpstr>
      <vt:lpstr>PowerPoint Presentation</vt:lpstr>
      <vt:lpstr>Supplemental Claim </vt:lpstr>
      <vt:lpstr>PowerPoint Presentation</vt:lpstr>
      <vt:lpstr>PowerPoint Presentation</vt:lpstr>
      <vt:lpstr>              Higher-Level Review</vt:lpstr>
      <vt:lpstr>Higher Level Review</vt:lpstr>
      <vt:lpstr>Higher level Review </vt:lpstr>
      <vt:lpstr>PowerPoint Presentation</vt:lpstr>
      <vt:lpstr>          Higher Level review (VA form 20-0996)</vt:lpstr>
      <vt:lpstr>PowerPoint Presentation</vt:lpstr>
      <vt:lpstr>        Notice of Disagreement (NOD) 10182</vt:lpstr>
      <vt:lpstr>  Legacy appeals System</vt:lpstr>
      <vt:lpstr>PowerPoint Presentation</vt:lpstr>
      <vt:lpstr>PowerPoint Presentation</vt:lpstr>
      <vt:lpstr>         Notice of Disagreement (VA form 10182)</vt:lpstr>
      <vt:lpstr>Notice of Disagreement form 10182</vt:lpstr>
      <vt:lpstr>NSO Nashville email address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Military Sexual Trauma. </vt:lpstr>
      <vt:lpstr>PowerPoint Presentation</vt:lpstr>
      <vt:lpstr>PowerPoint Presentation</vt:lpstr>
      <vt:lpstr>PowerPoint Presentation</vt:lpstr>
      <vt:lpstr>PowerPoint Presentation</vt:lpstr>
      <vt:lpstr>What is the VA MISSION of 2018 Act?</vt:lpstr>
      <vt:lpstr>PowerPoint Presentation</vt:lpstr>
      <vt:lpstr>PowerPoint Presentation</vt:lpstr>
      <vt:lpstr>PowerPoint Presentation</vt:lpstr>
      <vt:lpstr>PowerPoint Presentation</vt:lpstr>
      <vt:lpstr>PowerPoint Presentation</vt:lpstr>
      <vt:lpstr>PowerPoint Presentation</vt:lpstr>
      <vt:lpstr>Chapter Service Officers</vt:lpstr>
      <vt:lpstr>Service Officer Guide</vt:lpstr>
      <vt:lpstr>PowerPoint Presentation</vt:lpstr>
      <vt:lpstr>PowerPoint Presentation</vt:lpstr>
      <vt:lpstr>PowerPoint Presentation</vt:lpstr>
      <vt:lpstr>PACT 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Carmen Marsans</dc:creator>
  <cp:lastModifiedBy>Department of Tennessee Headquarters</cp:lastModifiedBy>
  <cp:revision>700</cp:revision>
  <cp:lastPrinted>2021-05-25T18:07:10Z</cp:lastPrinted>
  <dcterms:created xsi:type="dcterms:W3CDTF">2012-07-22T22:23:50Z</dcterms:created>
  <dcterms:modified xsi:type="dcterms:W3CDTF">2023-04-26T00:56:58Z</dcterms:modified>
</cp:coreProperties>
</file>